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70" r:id="rId2"/>
    <p:sldMasterId id="2147484082" r:id="rId3"/>
  </p:sldMasterIdLst>
  <p:notesMasterIdLst>
    <p:notesMasterId r:id="rId50"/>
  </p:notesMasterIdLst>
  <p:sldIdLst>
    <p:sldId id="256" r:id="rId4"/>
    <p:sldId id="408" r:id="rId5"/>
    <p:sldId id="344" r:id="rId6"/>
    <p:sldId id="341" r:id="rId7"/>
    <p:sldId id="345" r:id="rId8"/>
    <p:sldId id="261" r:id="rId9"/>
    <p:sldId id="350" r:id="rId10"/>
    <p:sldId id="262" r:id="rId11"/>
    <p:sldId id="307" r:id="rId12"/>
    <p:sldId id="329" r:id="rId13"/>
    <p:sldId id="268" r:id="rId14"/>
    <p:sldId id="273" r:id="rId15"/>
    <p:sldId id="353" r:id="rId16"/>
    <p:sldId id="439" r:id="rId17"/>
    <p:sldId id="347" r:id="rId18"/>
    <p:sldId id="349" r:id="rId19"/>
    <p:sldId id="328" r:id="rId20"/>
    <p:sldId id="442" r:id="rId21"/>
    <p:sldId id="334" r:id="rId22"/>
    <p:sldId id="340" r:id="rId23"/>
    <p:sldId id="339" r:id="rId24"/>
    <p:sldId id="336" r:id="rId25"/>
    <p:sldId id="356" r:id="rId26"/>
    <p:sldId id="410" r:id="rId27"/>
    <p:sldId id="409" r:id="rId28"/>
    <p:sldId id="438" r:id="rId29"/>
    <p:sldId id="411" r:id="rId30"/>
    <p:sldId id="412" r:id="rId31"/>
    <p:sldId id="440" r:id="rId32"/>
    <p:sldId id="426" r:id="rId33"/>
    <p:sldId id="427" r:id="rId34"/>
    <p:sldId id="428" r:id="rId35"/>
    <p:sldId id="430" r:id="rId36"/>
    <p:sldId id="444" r:id="rId37"/>
    <p:sldId id="434" r:id="rId38"/>
    <p:sldId id="415" r:id="rId39"/>
    <p:sldId id="416" r:id="rId40"/>
    <p:sldId id="419" r:id="rId41"/>
    <p:sldId id="421" r:id="rId42"/>
    <p:sldId id="422" r:id="rId43"/>
    <p:sldId id="425" r:id="rId44"/>
    <p:sldId id="445" r:id="rId45"/>
    <p:sldId id="446" r:id="rId46"/>
    <p:sldId id="423" r:id="rId47"/>
    <p:sldId id="436" r:id="rId48"/>
    <p:sldId id="40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251114-F237-4488-A1C1-B9835EE86D21}">
          <p14:sldIdLst>
            <p14:sldId id="256"/>
            <p14:sldId id="408"/>
          </p14:sldIdLst>
        </p14:section>
        <p14:section name="RePriv opening/motivation" id="{762BE886-C9E5-4F9F-BEC7-93BC31D0BE37}">
          <p14:sldIdLst>
            <p14:sldId id="344"/>
            <p14:sldId id="341"/>
            <p14:sldId id="345"/>
            <p14:sldId id="261"/>
            <p14:sldId id="350"/>
            <p14:sldId id="262"/>
          </p14:sldIdLst>
        </p14:section>
        <p14:section name="Core mining" id="{306923F0-955C-4E9D-A594-8EBC6B9E4544}">
          <p14:sldIdLst>
            <p14:sldId id="307"/>
            <p14:sldId id="329"/>
            <p14:sldId id="268"/>
            <p14:sldId id="273"/>
            <p14:sldId id="353"/>
          </p14:sldIdLst>
        </p14:section>
        <p14:section name="Miners" id="{BE7EC57E-BF68-4170-B6C8-23430C9E1FD1}">
          <p14:sldIdLst>
            <p14:sldId id="439"/>
            <p14:sldId id="347"/>
            <p14:sldId id="349"/>
            <p14:sldId id="328"/>
          </p14:sldIdLst>
        </p14:section>
        <p14:section name="Case studies" id="{A3CD25F1-87CC-47B5-8FED-F9F1DBE61F4B}">
          <p14:sldIdLst>
            <p14:sldId id="442"/>
            <p14:sldId id="334"/>
            <p14:sldId id="340"/>
            <p14:sldId id="339"/>
            <p14:sldId id="336"/>
          </p14:sldIdLst>
        </p14:section>
        <p14:section name="Verified extensions" id="{DCD173A0-5422-490E-AD0E-A3C629DB4F06}">
          <p14:sldIdLst>
            <p14:sldId id="356"/>
            <p14:sldId id="410"/>
            <p14:sldId id="409"/>
            <p14:sldId id="438"/>
            <p14:sldId id="411"/>
            <p14:sldId id="412"/>
          </p14:sldIdLst>
        </p14:section>
        <p14:section name="Facebook example" id="{3783B678-5CA2-4E55-A627-6C6DC9E2ECB6}">
          <p14:sldIdLst>
            <p14:sldId id="440"/>
            <p14:sldId id="426"/>
            <p14:sldId id="427"/>
            <p14:sldId id="428"/>
            <p14:sldId id="430"/>
            <p14:sldId id="444"/>
            <p14:sldId id="434"/>
          </p14:sldIdLst>
        </p14:section>
        <p14:section name="Policies in Fine" id="{38AD1A20-08A7-4C48-8CA9-37C16CB2AD42}">
          <p14:sldIdLst>
            <p14:sldId id="415"/>
            <p14:sldId id="416"/>
            <p14:sldId id="419"/>
            <p14:sldId id="421"/>
            <p14:sldId id="422"/>
            <p14:sldId id="425"/>
          </p14:sldIdLst>
        </p14:section>
        <p14:section name="Summing up" id="{3B918092-D90A-4E21-A873-3046C003EA2A}">
          <p14:sldIdLst>
            <p14:sldId id="445"/>
            <p14:sldId id="446"/>
            <p14:sldId id="423"/>
            <p14:sldId id="436"/>
          </p14:sldIdLst>
        </p14:section>
        <p14:section name="Closing" id="{69BB3D3E-AA04-4981-9666-FEB628871ACF}">
          <p14:sldIdLst>
            <p14:sldId id="406"/>
          </p14:sldIdLst>
        </p14:section>
        <p14:section name="Backup" id="{CAA36866-0AB8-4E18-90EC-103A31E8A094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Livshits" initials="BL" lastIdx="15" clrIdx="0"/>
  <p:cmAuthor id="1" name="Matt Fredrikson" initials="M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9900"/>
    <a:srgbClr val="3333CC"/>
    <a:srgbClr val="FF6600"/>
    <a:srgbClr val="008000"/>
    <a:srgbClr val="DDDDDD"/>
    <a:srgbClr val="00CC00"/>
    <a:srgbClr val="FAFACA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75" autoAdjust="0"/>
    <p:restoredTop sz="92779" autoAdjust="0"/>
  </p:normalViewPr>
  <p:slideViewPr>
    <p:cSldViewPr>
      <p:cViewPr>
        <p:scale>
          <a:sx n="78" d="100"/>
          <a:sy n="78" d="100"/>
        </p:scale>
        <p:origin x="-420" y="-3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repriv\distance-converg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tdata!$A:$A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tdata!$B$1:$B$100</c:f>
              <c:numCache>
                <c:formatCode>General</c:formatCode>
                <c:ptCount val="100"/>
                <c:pt idx="0">
                  <c:v>36.535975000000001</c:v>
                </c:pt>
                <c:pt idx="1">
                  <c:v>33.058916000000004</c:v>
                </c:pt>
                <c:pt idx="2">
                  <c:v>30.458266999999999</c:v>
                </c:pt>
                <c:pt idx="3">
                  <c:v>28.628886000000001</c:v>
                </c:pt>
                <c:pt idx="4">
                  <c:v>26.495602000000002</c:v>
                </c:pt>
                <c:pt idx="5">
                  <c:v>25.054179999999999</c:v>
                </c:pt>
                <c:pt idx="6">
                  <c:v>24.646858999999999</c:v>
                </c:pt>
                <c:pt idx="7">
                  <c:v>23.920114999999999</c:v>
                </c:pt>
                <c:pt idx="8">
                  <c:v>23.628921999999999</c:v>
                </c:pt>
                <c:pt idx="9">
                  <c:v>22.406818999999999</c:v>
                </c:pt>
                <c:pt idx="10">
                  <c:v>21.423141000000001</c:v>
                </c:pt>
                <c:pt idx="11">
                  <c:v>21.055339</c:v>
                </c:pt>
                <c:pt idx="12">
                  <c:v>20.708371</c:v>
                </c:pt>
                <c:pt idx="13">
                  <c:v>20.087325</c:v>
                </c:pt>
                <c:pt idx="14">
                  <c:v>19.559360999999999</c:v>
                </c:pt>
                <c:pt idx="15">
                  <c:v>18.777923999999999</c:v>
                </c:pt>
                <c:pt idx="16">
                  <c:v>18.332774000000001</c:v>
                </c:pt>
                <c:pt idx="17">
                  <c:v>17.737068000000001</c:v>
                </c:pt>
                <c:pt idx="18">
                  <c:v>17.063700999999998</c:v>
                </c:pt>
                <c:pt idx="19">
                  <c:v>16.485951</c:v>
                </c:pt>
                <c:pt idx="20">
                  <c:v>16.032073</c:v>
                </c:pt>
                <c:pt idx="21">
                  <c:v>15.457208</c:v>
                </c:pt>
                <c:pt idx="22">
                  <c:v>14.994899</c:v>
                </c:pt>
                <c:pt idx="23">
                  <c:v>14.586147</c:v>
                </c:pt>
                <c:pt idx="24">
                  <c:v>14.223886</c:v>
                </c:pt>
                <c:pt idx="25">
                  <c:v>14.013223999999999</c:v>
                </c:pt>
                <c:pt idx="26">
                  <c:v>13.834975999999999</c:v>
                </c:pt>
                <c:pt idx="27">
                  <c:v>13.483008999999999</c:v>
                </c:pt>
                <c:pt idx="28">
                  <c:v>13.312239999999999</c:v>
                </c:pt>
                <c:pt idx="29">
                  <c:v>13.295222000000001</c:v>
                </c:pt>
                <c:pt idx="30">
                  <c:v>12.973236</c:v>
                </c:pt>
                <c:pt idx="31">
                  <c:v>12.750157</c:v>
                </c:pt>
                <c:pt idx="32">
                  <c:v>12.617538</c:v>
                </c:pt>
                <c:pt idx="33">
                  <c:v>12.403349</c:v>
                </c:pt>
                <c:pt idx="34">
                  <c:v>12.393354</c:v>
                </c:pt>
                <c:pt idx="35">
                  <c:v>12.293124000000001</c:v>
                </c:pt>
                <c:pt idx="36">
                  <c:v>12.121084</c:v>
                </c:pt>
                <c:pt idx="37">
                  <c:v>11.893743000000001</c:v>
                </c:pt>
                <c:pt idx="38">
                  <c:v>11.703341999999999</c:v>
                </c:pt>
                <c:pt idx="39">
                  <c:v>11.638617999999999</c:v>
                </c:pt>
                <c:pt idx="40">
                  <c:v>11.519625</c:v>
                </c:pt>
                <c:pt idx="41">
                  <c:v>11.340054</c:v>
                </c:pt>
                <c:pt idx="42">
                  <c:v>11.359666000000001</c:v>
                </c:pt>
                <c:pt idx="43">
                  <c:v>11.307206000000001</c:v>
                </c:pt>
                <c:pt idx="44">
                  <c:v>11.251777000000001</c:v>
                </c:pt>
                <c:pt idx="45">
                  <c:v>11.275964999999999</c:v>
                </c:pt>
                <c:pt idx="46">
                  <c:v>11.276688</c:v>
                </c:pt>
                <c:pt idx="47">
                  <c:v>11.069705000000001</c:v>
                </c:pt>
                <c:pt idx="48">
                  <c:v>10.843992</c:v>
                </c:pt>
                <c:pt idx="49">
                  <c:v>10.550682</c:v>
                </c:pt>
                <c:pt idx="50">
                  <c:v>10.235609</c:v>
                </c:pt>
                <c:pt idx="51">
                  <c:v>10.096966999999999</c:v>
                </c:pt>
                <c:pt idx="52">
                  <c:v>9.98001</c:v>
                </c:pt>
                <c:pt idx="53">
                  <c:v>9.8869120000000006</c:v>
                </c:pt>
                <c:pt idx="54">
                  <c:v>9.792764</c:v>
                </c:pt>
                <c:pt idx="55">
                  <c:v>9.3731080000000002</c:v>
                </c:pt>
                <c:pt idx="56">
                  <c:v>9.3797610000000002</c:v>
                </c:pt>
                <c:pt idx="57">
                  <c:v>9.3018400000000003</c:v>
                </c:pt>
                <c:pt idx="58">
                  <c:v>9.1274010000000008</c:v>
                </c:pt>
                <c:pt idx="59">
                  <c:v>8.5690589999999993</c:v>
                </c:pt>
                <c:pt idx="60">
                  <c:v>8.5860710000000005</c:v>
                </c:pt>
                <c:pt idx="61">
                  <c:v>8.4792240000000003</c:v>
                </c:pt>
                <c:pt idx="62">
                  <c:v>8.2593540000000001</c:v>
                </c:pt>
                <c:pt idx="63">
                  <c:v>8.2389410000000005</c:v>
                </c:pt>
                <c:pt idx="64">
                  <c:v>7.7133120000000002</c:v>
                </c:pt>
                <c:pt idx="65">
                  <c:v>7.6101270000000003</c:v>
                </c:pt>
                <c:pt idx="66">
                  <c:v>7.3822859999999997</c:v>
                </c:pt>
                <c:pt idx="67">
                  <c:v>7.217536</c:v>
                </c:pt>
                <c:pt idx="68">
                  <c:v>7.1165719999999997</c:v>
                </c:pt>
                <c:pt idx="69">
                  <c:v>6.9219549999999996</c:v>
                </c:pt>
                <c:pt idx="70">
                  <c:v>6.8060150000000004</c:v>
                </c:pt>
                <c:pt idx="71">
                  <c:v>6.423737</c:v>
                </c:pt>
                <c:pt idx="72">
                  <c:v>6.2964770000000003</c:v>
                </c:pt>
                <c:pt idx="73">
                  <c:v>6.0706530000000001</c:v>
                </c:pt>
                <c:pt idx="74">
                  <c:v>5.7630169999999996</c:v>
                </c:pt>
                <c:pt idx="75">
                  <c:v>5.5164479999999996</c:v>
                </c:pt>
                <c:pt idx="76">
                  <c:v>5.4160199999999996</c:v>
                </c:pt>
                <c:pt idx="77">
                  <c:v>5.3555669999999997</c:v>
                </c:pt>
                <c:pt idx="78">
                  <c:v>5.1440700000000001</c:v>
                </c:pt>
                <c:pt idx="79">
                  <c:v>5.0522030000000004</c:v>
                </c:pt>
                <c:pt idx="80">
                  <c:v>4.8558349999999999</c:v>
                </c:pt>
                <c:pt idx="81">
                  <c:v>4.6001529999999997</c:v>
                </c:pt>
                <c:pt idx="82">
                  <c:v>4.3092360000000003</c:v>
                </c:pt>
                <c:pt idx="83">
                  <c:v>4.200869</c:v>
                </c:pt>
                <c:pt idx="84">
                  <c:v>3.9724010000000001</c:v>
                </c:pt>
                <c:pt idx="85">
                  <c:v>4.0353789999999998</c:v>
                </c:pt>
                <c:pt idx="86">
                  <c:v>3.9374370000000001</c:v>
                </c:pt>
                <c:pt idx="87">
                  <c:v>3.6789740000000002</c:v>
                </c:pt>
                <c:pt idx="88">
                  <c:v>3.3013569999999999</c:v>
                </c:pt>
                <c:pt idx="89">
                  <c:v>3.122484</c:v>
                </c:pt>
                <c:pt idx="90">
                  <c:v>2.9066390000000002</c:v>
                </c:pt>
                <c:pt idx="91">
                  <c:v>2.5413199999999998</c:v>
                </c:pt>
                <c:pt idx="92">
                  <c:v>2.4229240000000001</c:v>
                </c:pt>
                <c:pt idx="93">
                  <c:v>2.2987310000000001</c:v>
                </c:pt>
                <c:pt idx="94">
                  <c:v>1.9053420000000001</c:v>
                </c:pt>
                <c:pt idx="95">
                  <c:v>1.72692</c:v>
                </c:pt>
                <c:pt idx="96">
                  <c:v>1.5596350000000001</c:v>
                </c:pt>
                <c:pt idx="97">
                  <c:v>1.261474</c:v>
                </c:pt>
                <c:pt idx="98">
                  <c:v>0.95124600000000004</c:v>
                </c:pt>
                <c:pt idx="99">
                  <c:v>0.78430900000000003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792960"/>
        <c:axId val="202794880"/>
      </c:lineChart>
      <c:catAx>
        <c:axId val="202792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2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rPr>
                  <a:t>% History Complete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20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48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027948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Avg.</a:t>
                </a:r>
                <a:r>
                  <a:rPr lang="en-US" sz="2000" baseline="0" dirty="0"/>
                  <a:t> Distance From Final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20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92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176267440254172E-2"/>
          <c:y val="1.9751665657177467E-2"/>
          <c:w val="0.90238123743304022"/>
          <c:h val="0.95953260650111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Sheet1!$I$2:$I$21</c:f>
              <c:numCache>
                <c:formatCode>General</c:formatCode>
                <c:ptCount val="20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  <c:pt idx="16">
                  <c:v>8.5</c:v>
                </c:pt>
                <c:pt idx="17">
                  <c:v>9</c:v>
                </c:pt>
                <c:pt idx="18">
                  <c:v>9.5</c:v>
                </c:pt>
                <c:pt idx="19">
                  <c:v>10</c:v>
                </c:pt>
              </c:numCache>
            </c:numRef>
          </c:cat>
          <c:val>
            <c:numRef>
              <c:f>Sheet1!$J$2:$J$21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130560"/>
        <c:axId val="374132096"/>
      </c:barChart>
      <c:catAx>
        <c:axId val="37413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4132096"/>
        <c:crosses val="autoZero"/>
        <c:auto val="0"/>
        <c:lblAlgn val="ctr"/>
        <c:lblOffset val="100"/>
        <c:tickLblSkip val="1"/>
        <c:noMultiLvlLbl val="0"/>
      </c:catAx>
      <c:valAx>
        <c:axId val="374132096"/>
        <c:scaling>
          <c:orientation val="minMax"/>
          <c:max val="10"/>
          <c:min val="0"/>
        </c:scaling>
        <c:delete val="1"/>
        <c:axPos val="l"/>
        <c:numFmt formatCode="0.0" sourceLinked="0"/>
        <c:majorTickMark val="out"/>
        <c:minorTickMark val="none"/>
        <c:tickLblPos val="nextTo"/>
        <c:crossAx val="374130560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8-14T21:01:02.326" idx="6">
    <p:pos x="10" y="10"/>
    <p:text>So, plase fill the right hand side of this chart by breaking down the text into sensible bullet points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8-14T21:01:02.326" idx="15">
    <p:pos x="10" y="10"/>
    <p:text>So, plase fill the right hand side of this chart by breaking down the text into sensible bullet points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D8C0-FA8A-4985-BDDE-052328DBF08E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708F3-30FF-440C-8FF2-5927B3652AEC}">
      <dgm:prSet phldrT="[Text]" custT="1"/>
      <dgm:spPr/>
      <dgm:t>
        <a:bodyPr/>
        <a:lstStyle/>
        <a:p>
          <a:r>
            <a:rPr lang="en-US" sz="2400" b="1" dirty="0" smtClean="0"/>
            <a:t>Privacy concerns</a:t>
          </a:r>
          <a:endParaRPr lang="en-US" sz="2400" b="1" dirty="0"/>
        </a:p>
      </dgm:t>
    </dgm:pt>
    <dgm:pt modelId="{216BBEFE-E21C-457E-835B-8B61FB56B23A}" type="parTrans" cxnId="{D30400E9-FA8B-44C2-BADC-F1AB834C789B}">
      <dgm:prSet/>
      <dgm:spPr/>
      <dgm:t>
        <a:bodyPr/>
        <a:lstStyle/>
        <a:p>
          <a:endParaRPr lang="en-US"/>
        </a:p>
      </dgm:t>
    </dgm:pt>
    <dgm:pt modelId="{8EAC445A-71EC-4FFF-A2B9-42D0FD45EA50}" type="sibTrans" cxnId="{D30400E9-FA8B-44C2-BADC-F1AB834C789B}">
      <dgm:prSet/>
      <dgm:spPr/>
      <dgm:t>
        <a:bodyPr/>
        <a:lstStyle/>
        <a:p>
          <a:endParaRPr lang="en-US"/>
        </a:p>
      </dgm:t>
    </dgm:pt>
    <dgm:pt modelId="{2332F544-8901-431F-99FE-B988C24992E5}">
      <dgm:prSet phldrT="[Text]" custT="1"/>
      <dgm:spPr/>
      <dgm:t>
        <a:bodyPr/>
        <a:lstStyle/>
        <a:p>
          <a:r>
            <a:rPr lang="en-US" sz="2400" b="1" dirty="0" smtClean="0">
              <a:latin typeface="Calibri" pitchFamily="34" charset="0"/>
            </a:rPr>
            <a:t>Share data to get personalized results</a:t>
          </a:r>
          <a:endParaRPr lang="en-US" sz="2400" b="1" dirty="0"/>
        </a:p>
      </dgm:t>
    </dgm:pt>
    <dgm:pt modelId="{68F9F12E-E1F2-4D5C-BAC4-323DB966E20D}" type="parTrans" cxnId="{0AC9F990-972F-40D3-BE4C-2C547B6CA3EE}">
      <dgm:prSet/>
      <dgm:spPr/>
      <dgm:t>
        <a:bodyPr/>
        <a:lstStyle/>
        <a:p>
          <a:endParaRPr lang="en-US"/>
        </a:p>
      </dgm:t>
    </dgm:pt>
    <dgm:pt modelId="{BD64310B-85BC-44C9-8AC7-4E28B9F57BE5}" type="sibTrans" cxnId="{0AC9F990-972F-40D3-BE4C-2C547B6CA3EE}">
      <dgm:prSet/>
      <dgm:spPr/>
      <dgm:t>
        <a:bodyPr/>
        <a:lstStyle/>
        <a:p>
          <a:endParaRPr lang="en-US"/>
        </a:p>
      </dgm:t>
    </dgm:pt>
    <dgm:pt modelId="{6835BDB5-74C5-441D-876E-539B0A48A243}" type="pres">
      <dgm:prSet presAssocID="{24E3D8C0-FA8A-4985-BDDE-052328DBF0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1DBF-8ABE-42EF-8BBE-7ACB51F6C4D9}" type="pres">
      <dgm:prSet presAssocID="{FA7708F3-30FF-440C-8FF2-5927B3652AEC}" presName="dummy" presStyleCnt="0"/>
      <dgm:spPr/>
    </dgm:pt>
    <dgm:pt modelId="{553637AE-67B0-4DDB-8CB7-9FCCD704673B}" type="pres">
      <dgm:prSet presAssocID="{FA7708F3-30FF-440C-8FF2-5927B3652AE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13DCA-41B0-4912-AED8-F7B2EE49F6B9}" type="pres">
      <dgm:prSet presAssocID="{8EAC445A-71EC-4FFF-A2B9-42D0FD45EA50}" presName="sibTrans" presStyleLbl="node1" presStyleIdx="0" presStyleCnt="2"/>
      <dgm:spPr/>
      <dgm:t>
        <a:bodyPr/>
        <a:lstStyle/>
        <a:p>
          <a:endParaRPr lang="en-US"/>
        </a:p>
      </dgm:t>
    </dgm:pt>
    <dgm:pt modelId="{1070C798-10D2-4086-8C26-0EEDC53EC69A}" type="pres">
      <dgm:prSet presAssocID="{2332F544-8901-431F-99FE-B988C24992E5}" presName="dummy" presStyleCnt="0"/>
      <dgm:spPr/>
    </dgm:pt>
    <dgm:pt modelId="{DE188197-2E92-439B-BF82-4065A189DE7A}" type="pres">
      <dgm:prSet presAssocID="{2332F544-8901-431F-99FE-B988C24992E5}" presName="node" presStyleLbl="revTx" presStyleIdx="1" presStyleCnt="2" custScaleX="116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94BEA-6E63-4583-AED8-667DEFF9C540}" type="pres">
      <dgm:prSet presAssocID="{BD64310B-85BC-44C9-8AC7-4E28B9F57BE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30400E9-FA8B-44C2-BADC-F1AB834C789B}" srcId="{24E3D8C0-FA8A-4985-BDDE-052328DBF08E}" destId="{FA7708F3-30FF-440C-8FF2-5927B3652AEC}" srcOrd="0" destOrd="0" parTransId="{216BBEFE-E21C-457E-835B-8B61FB56B23A}" sibTransId="{8EAC445A-71EC-4FFF-A2B9-42D0FD45EA50}"/>
    <dgm:cxn modelId="{0AC9F990-972F-40D3-BE4C-2C547B6CA3EE}" srcId="{24E3D8C0-FA8A-4985-BDDE-052328DBF08E}" destId="{2332F544-8901-431F-99FE-B988C24992E5}" srcOrd="1" destOrd="0" parTransId="{68F9F12E-E1F2-4D5C-BAC4-323DB966E20D}" sibTransId="{BD64310B-85BC-44C9-8AC7-4E28B9F57BE5}"/>
    <dgm:cxn modelId="{8D8F1012-2BED-4162-A1AE-4B423B3F48B1}" type="presOf" srcId="{FA7708F3-30FF-440C-8FF2-5927B3652AEC}" destId="{553637AE-67B0-4DDB-8CB7-9FCCD704673B}" srcOrd="0" destOrd="0" presId="urn:microsoft.com/office/officeart/2005/8/layout/cycle1"/>
    <dgm:cxn modelId="{2AF53E06-4DA4-4BF8-9D8B-44CBE0E50E8E}" type="presOf" srcId="{8EAC445A-71EC-4FFF-A2B9-42D0FD45EA50}" destId="{53513DCA-41B0-4912-AED8-F7B2EE49F6B9}" srcOrd="0" destOrd="0" presId="urn:microsoft.com/office/officeart/2005/8/layout/cycle1"/>
    <dgm:cxn modelId="{511E173B-475C-4481-9DE5-FDED59347CD6}" type="presOf" srcId="{24E3D8C0-FA8A-4985-BDDE-052328DBF08E}" destId="{6835BDB5-74C5-441D-876E-539B0A48A243}" srcOrd="0" destOrd="0" presId="urn:microsoft.com/office/officeart/2005/8/layout/cycle1"/>
    <dgm:cxn modelId="{CF28EF6F-4748-401F-B280-214951EADBFE}" type="presOf" srcId="{BD64310B-85BC-44C9-8AC7-4E28B9F57BE5}" destId="{40494BEA-6E63-4583-AED8-667DEFF9C540}" srcOrd="0" destOrd="0" presId="urn:microsoft.com/office/officeart/2005/8/layout/cycle1"/>
    <dgm:cxn modelId="{FBFBC9EB-D277-47A4-A0F7-BA802447FF18}" type="presOf" srcId="{2332F544-8901-431F-99FE-B988C24992E5}" destId="{DE188197-2E92-439B-BF82-4065A189DE7A}" srcOrd="0" destOrd="0" presId="urn:microsoft.com/office/officeart/2005/8/layout/cycle1"/>
    <dgm:cxn modelId="{E1144FF1-FBFE-4BC4-BE17-E71C30AF04CB}" type="presParOf" srcId="{6835BDB5-74C5-441D-876E-539B0A48A243}" destId="{6AA81DBF-8ABE-42EF-8BBE-7ACB51F6C4D9}" srcOrd="0" destOrd="0" presId="urn:microsoft.com/office/officeart/2005/8/layout/cycle1"/>
    <dgm:cxn modelId="{D0DB91E5-0248-4301-BC84-D714E15F0F24}" type="presParOf" srcId="{6835BDB5-74C5-441D-876E-539B0A48A243}" destId="{553637AE-67B0-4DDB-8CB7-9FCCD704673B}" srcOrd="1" destOrd="0" presId="urn:microsoft.com/office/officeart/2005/8/layout/cycle1"/>
    <dgm:cxn modelId="{44D01792-D62B-4AC9-A5CE-F6300F658A74}" type="presParOf" srcId="{6835BDB5-74C5-441D-876E-539B0A48A243}" destId="{53513DCA-41B0-4912-AED8-F7B2EE49F6B9}" srcOrd="2" destOrd="0" presId="urn:microsoft.com/office/officeart/2005/8/layout/cycle1"/>
    <dgm:cxn modelId="{793B74A0-BB3D-40B2-A2BC-8C03B133E9BF}" type="presParOf" srcId="{6835BDB5-74C5-441D-876E-539B0A48A243}" destId="{1070C798-10D2-4086-8C26-0EEDC53EC69A}" srcOrd="3" destOrd="0" presId="urn:microsoft.com/office/officeart/2005/8/layout/cycle1"/>
    <dgm:cxn modelId="{51131171-1EE0-4CEB-B3AB-1B1430B94858}" type="presParOf" srcId="{6835BDB5-74C5-441D-876E-539B0A48A243}" destId="{DE188197-2E92-439B-BF82-4065A189DE7A}" srcOrd="4" destOrd="0" presId="urn:microsoft.com/office/officeart/2005/8/layout/cycle1"/>
    <dgm:cxn modelId="{41620695-6B0B-4680-B8DE-D1FFE17A98A8}" type="presParOf" srcId="{6835BDB5-74C5-441D-876E-539B0A48A243}" destId="{40494BEA-6E63-4583-AED8-667DEFF9C540}" srcOrd="5" destOrd="0" presId="urn:microsoft.com/office/officeart/2005/8/layout/cycle1"/>
  </dgm:cxnLst>
  <dgm:bg>
    <a:solidFill>
      <a:schemeClr val="bg1"/>
    </a:solidFill>
  </dgm:bg>
  <dgm:whole>
    <a:ln>
      <a:solidFill>
        <a:schemeClr val="bg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49CAB-D8B4-4195-A1B3-84069A638DE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3CDB0D-5C59-4E66-9DA4-D34712E73453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09F4B5D3-9CE5-42C3-A92F-EE022862DAAB}" type="parTrans" cxnId="{3045CB25-D55C-4E27-B510-80E9D2338A0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5DDC31C-7560-4CCA-B9F0-4D5B7FC1DD26}" type="sibTrans" cxnId="{3045CB25-D55C-4E27-B510-80E9D2338A0D}">
      <dgm:prSet/>
      <dgm:spPr/>
      <dgm:t>
        <a:bodyPr/>
        <a:lstStyle/>
        <a:p>
          <a:endParaRPr lang="en-US"/>
        </a:p>
      </dgm:t>
    </dgm:pt>
    <dgm:pt modelId="{54B30F77-9B13-4A2E-997C-1B2F898858DE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Physics</a:t>
          </a:r>
          <a:endParaRPr lang="en-US" dirty="0"/>
        </a:p>
      </dgm:t>
    </dgm:pt>
    <dgm:pt modelId="{8F2CCA18-B9D8-4E03-A548-855A55390068}" type="parTrans" cxnId="{EBF3199D-7DFA-4149-9960-350AAE8CE2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264854B-41C4-45DA-8E98-E8266537CBE0}" type="sibTrans" cxnId="{EBF3199D-7DFA-4149-9960-350AAE8CE22E}">
      <dgm:prSet/>
      <dgm:spPr/>
      <dgm:t>
        <a:bodyPr/>
        <a:lstStyle/>
        <a:p>
          <a:endParaRPr lang="en-US"/>
        </a:p>
      </dgm:t>
    </dgm:pt>
    <dgm:pt modelId="{47AB9F43-99E3-4396-BEA9-98C36007E767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Math</a:t>
          </a:r>
          <a:endParaRPr lang="en-US" dirty="0"/>
        </a:p>
      </dgm:t>
    </dgm:pt>
    <dgm:pt modelId="{D70ABD39-EB9D-4F8A-B23C-07EA22D3874A}" type="parTrans" cxnId="{CA9FC837-B9E4-4D2A-9313-31298568327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85D58E6-3756-4D7C-A434-7887222082BE}" type="sibTrans" cxnId="{CA9FC837-B9E4-4D2A-9313-31298568327C}">
      <dgm:prSet/>
      <dgm:spPr/>
      <dgm:t>
        <a:bodyPr/>
        <a:lstStyle/>
        <a:p>
          <a:endParaRPr lang="en-US"/>
        </a:p>
      </dgm:t>
    </dgm:pt>
    <dgm:pt modelId="{ACA39946-F172-4C58-B204-D048184B4062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Sports</a:t>
          </a:r>
        </a:p>
      </dgm:t>
    </dgm:pt>
    <dgm:pt modelId="{A842FD4A-CB9E-4CBD-A471-F18E052BB064}" type="parTrans" cxnId="{BCD9EF26-5227-499A-8198-2B740025D57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04B0AF1-1C37-4DF8-B128-97F49E222C68}" type="sibTrans" cxnId="{BCD9EF26-5227-499A-8198-2B740025D578}">
      <dgm:prSet/>
      <dgm:spPr/>
      <dgm:t>
        <a:bodyPr/>
        <a:lstStyle/>
        <a:p>
          <a:endParaRPr lang="en-US"/>
        </a:p>
      </dgm:t>
    </dgm:pt>
    <dgm:pt modelId="{3B865FA0-2782-4E2D-A93E-8244DB3CF130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Football</a:t>
          </a:r>
          <a:endParaRPr lang="en-US" dirty="0"/>
        </a:p>
      </dgm:t>
    </dgm:pt>
    <dgm:pt modelId="{E1B1935A-EB95-4D62-9A90-B56204956C15}" type="parTrans" cxnId="{08A1D90F-8A1E-4318-82CE-6BBCAC323E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6C84F1E-3B38-450F-A17A-1CAAF9B31B0E}" type="sibTrans" cxnId="{08A1D90F-8A1E-4318-82CE-6BBCAC323ECF}">
      <dgm:prSet/>
      <dgm:spPr/>
      <dgm:t>
        <a:bodyPr/>
        <a:lstStyle/>
        <a:p>
          <a:endParaRPr lang="en-US"/>
        </a:p>
      </dgm:t>
    </dgm:pt>
    <dgm:pt modelId="{A855F291-7C0B-4C2E-9243-F0C82B74B620}">
      <dgm:prSet phldrT="[Text]"/>
      <dgm:spPr>
        <a:noFill/>
        <a:ln w="38100">
          <a:solidFill>
            <a:schemeClr val="tx1"/>
          </a:solidFill>
          <a:prstDash val="dash"/>
        </a:ln>
      </dgm:spPr>
      <dgm:t>
        <a:bodyPr/>
        <a:lstStyle/>
        <a:p>
          <a:r>
            <a:rPr lang="en-US" dirty="0" smtClean="0"/>
            <a:t>Top</a:t>
          </a:r>
          <a:endParaRPr lang="en-US" dirty="0"/>
        </a:p>
      </dgm:t>
    </dgm:pt>
    <dgm:pt modelId="{874A62F0-764F-4006-A156-FFCF3882646F}" type="sibTrans" cxnId="{6AC297B2-6B54-4017-AEC2-5CAEE5E91CE0}">
      <dgm:prSet/>
      <dgm:spPr/>
      <dgm:t>
        <a:bodyPr/>
        <a:lstStyle/>
        <a:p>
          <a:endParaRPr lang="en-US"/>
        </a:p>
      </dgm:t>
    </dgm:pt>
    <dgm:pt modelId="{2277A0CD-9A22-49E0-8B6B-B4D67F64E3DA}" type="parTrans" cxnId="{6AC297B2-6B54-4017-AEC2-5CAEE5E91CE0}">
      <dgm:prSet/>
      <dgm:spPr/>
      <dgm:t>
        <a:bodyPr/>
        <a:lstStyle/>
        <a:p>
          <a:endParaRPr lang="en-US"/>
        </a:p>
      </dgm:t>
    </dgm:pt>
    <dgm:pt modelId="{D0A4D91A-147F-453D-A09F-7CF512B35716}" type="pres">
      <dgm:prSet presAssocID="{2CA49CAB-D8B4-4195-A1B3-84069A638D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B400D-E701-499C-ADF6-7B67D33CF7D3}" type="pres">
      <dgm:prSet presAssocID="{A855F291-7C0B-4C2E-9243-F0C82B74B620}" presName="root1" presStyleCnt="0"/>
      <dgm:spPr/>
    </dgm:pt>
    <dgm:pt modelId="{1DD93DF2-4F99-408E-9767-9E982596AEC3}" type="pres">
      <dgm:prSet presAssocID="{A855F291-7C0B-4C2E-9243-F0C82B74B6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4EA9F7-8CFF-438C-87B5-1D233A4C90AF}" type="pres">
      <dgm:prSet presAssocID="{A855F291-7C0B-4C2E-9243-F0C82B74B620}" presName="level2hierChild" presStyleCnt="0"/>
      <dgm:spPr/>
    </dgm:pt>
    <dgm:pt modelId="{7C0C9862-112B-412F-B204-F9B1C1A985EE}" type="pres">
      <dgm:prSet presAssocID="{09F4B5D3-9CE5-42C3-A92F-EE022862DAA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E70555D-5906-4BEF-89E1-FA7D5C97B47E}" type="pres">
      <dgm:prSet presAssocID="{09F4B5D3-9CE5-42C3-A92F-EE022862DAA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82AF26F-19D3-428D-9456-462BC686B7BA}" type="pres">
      <dgm:prSet presAssocID="{273CDB0D-5C59-4E66-9DA4-D34712E73453}" presName="root2" presStyleCnt="0"/>
      <dgm:spPr/>
    </dgm:pt>
    <dgm:pt modelId="{8FA31EA8-A8A3-4012-8A98-367C27B6149C}" type="pres">
      <dgm:prSet presAssocID="{273CDB0D-5C59-4E66-9DA4-D34712E7345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77428-F74C-43D4-B2F5-C13F11E6231E}" type="pres">
      <dgm:prSet presAssocID="{273CDB0D-5C59-4E66-9DA4-D34712E73453}" presName="level3hierChild" presStyleCnt="0"/>
      <dgm:spPr/>
    </dgm:pt>
    <dgm:pt modelId="{1F05CDD5-D08E-48C1-B9D3-1676E0F780C5}" type="pres">
      <dgm:prSet presAssocID="{8F2CCA18-B9D8-4E03-A548-855A5539006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DF25C6A-B091-4E49-904A-A2C119084061}" type="pres">
      <dgm:prSet presAssocID="{8F2CCA18-B9D8-4E03-A548-855A5539006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A2D542F7-205C-4BAF-8E07-AA5264B7789A}" type="pres">
      <dgm:prSet presAssocID="{54B30F77-9B13-4A2E-997C-1B2F898858DE}" presName="root2" presStyleCnt="0"/>
      <dgm:spPr/>
    </dgm:pt>
    <dgm:pt modelId="{A74CA762-8E05-49D4-B51C-842F2ACA4A00}" type="pres">
      <dgm:prSet presAssocID="{54B30F77-9B13-4A2E-997C-1B2F898858D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5BD8A8-3197-43C1-866D-49A0F1B8FD29}" type="pres">
      <dgm:prSet presAssocID="{54B30F77-9B13-4A2E-997C-1B2F898858DE}" presName="level3hierChild" presStyleCnt="0"/>
      <dgm:spPr/>
    </dgm:pt>
    <dgm:pt modelId="{B7BA2CDA-4C77-4484-96D7-F9282C0F3A43}" type="pres">
      <dgm:prSet presAssocID="{D70ABD39-EB9D-4F8A-B23C-07EA22D3874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B0418A7C-7132-425D-A6AD-C984DF67B877}" type="pres">
      <dgm:prSet presAssocID="{D70ABD39-EB9D-4F8A-B23C-07EA22D3874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3407949-9195-4E48-B837-C9BDC11F0E26}" type="pres">
      <dgm:prSet presAssocID="{47AB9F43-99E3-4396-BEA9-98C36007E767}" presName="root2" presStyleCnt="0"/>
      <dgm:spPr/>
    </dgm:pt>
    <dgm:pt modelId="{562C417D-0897-4034-8613-A8597812CFEB}" type="pres">
      <dgm:prSet presAssocID="{47AB9F43-99E3-4396-BEA9-98C36007E76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F3B57D-EAB1-4051-A954-CE4EEA3F77C9}" type="pres">
      <dgm:prSet presAssocID="{47AB9F43-99E3-4396-BEA9-98C36007E767}" presName="level3hierChild" presStyleCnt="0"/>
      <dgm:spPr/>
    </dgm:pt>
    <dgm:pt modelId="{FE9743B6-1B01-4703-AED9-74916FE9FB63}" type="pres">
      <dgm:prSet presAssocID="{A842FD4A-CB9E-4CBD-A471-F18E052BB06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2257FD4-09B3-427E-9942-0D5BD8245F74}" type="pres">
      <dgm:prSet presAssocID="{A842FD4A-CB9E-4CBD-A471-F18E052BB06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D786151-6B38-4971-B370-67D6FD9CCC2C}" type="pres">
      <dgm:prSet presAssocID="{ACA39946-F172-4C58-B204-D048184B4062}" presName="root2" presStyleCnt="0"/>
      <dgm:spPr/>
    </dgm:pt>
    <dgm:pt modelId="{08372D91-D9E2-42E2-BD5B-947581994672}" type="pres">
      <dgm:prSet presAssocID="{ACA39946-F172-4C58-B204-D048184B406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825FC-E30F-4B04-A6C3-94381F6216EF}" type="pres">
      <dgm:prSet presAssocID="{ACA39946-F172-4C58-B204-D048184B4062}" presName="level3hierChild" presStyleCnt="0"/>
      <dgm:spPr/>
    </dgm:pt>
    <dgm:pt modelId="{7D158286-AC7B-4EFD-9B31-4F0511577C7F}" type="pres">
      <dgm:prSet presAssocID="{E1B1935A-EB95-4D62-9A90-B56204956C15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93DC810-7232-406F-8DF9-AF61B6037EA6}" type="pres">
      <dgm:prSet presAssocID="{E1B1935A-EB95-4D62-9A90-B56204956C15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4F67ED8-27B3-47C4-8708-389101828CE2}" type="pres">
      <dgm:prSet presAssocID="{3B865FA0-2782-4E2D-A93E-8244DB3CF130}" presName="root2" presStyleCnt="0"/>
      <dgm:spPr/>
    </dgm:pt>
    <dgm:pt modelId="{D2FE0EAB-270A-4458-AA40-5F89F4D16711}" type="pres">
      <dgm:prSet presAssocID="{3B865FA0-2782-4E2D-A93E-8244DB3CF13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C2872-60F8-43FC-BB69-362C41F1054F}" type="pres">
      <dgm:prSet presAssocID="{3B865FA0-2782-4E2D-A93E-8244DB3CF130}" presName="level3hierChild" presStyleCnt="0"/>
      <dgm:spPr/>
    </dgm:pt>
  </dgm:ptLst>
  <dgm:cxnLst>
    <dgm:cxn modelId="{F5B16981-10F3-46BC-AA12-F5000F720D93}" type="presOf" srcId="{54B30F77-9B13-4A2E-997C-1B2F898858DE}" destId="{A74CA762-8E05-49D4-B51C-842F2ACA4A00}" srcOrd="0" destOrd="0" presId="urn:microsoft.com/office/officeart/2005/8/layout/hierarchy2"/>
    <dgm:cxn modelId="{BCD9EF26-5227-499A-8198-2B740025D578}" srcId="{A855F291-7C0B-4C2E-9243-F0C82B74B620}" destId="{ACA39946-F172-4C58-B204-D048184B4062}" srcOrd="1" destOrd="0" parTransId="{A842FD4A-CB9E-4CBD-A471-F18E052BB064}" sibTransId="{404B0AF1-1C37-4DF8-B128-97F49E222C68}"/>
    <dgm:cxn modelId="{CF787D6D-A2F1-407E-A70C-3A4D926D9210}" type="presOf" srcId="{47AB9F43-99E3-4396-BEA9-98C36007E767}" destId="{562C417D-0897-4034-8613-A8597812CFEB}" srcOrd="0" destOrd="0" presId="urn:microsoft.com/office/officeart/2005/8/layout/hierarchy2"/>
    <dgm:cxn modelId="{EF7A0003-7559-4817-8D19-4454B20558F2}" type="presOf" srcId="{ACA39946-F172-4C58-B204-D048184B4062}" destId="{08372D91-D9E2-42E2-BD5B-947581994672}" srcOrd="0" destOrd="0" presId="urn:microsoft.com/office/officeart/2005/8/layout/hierarchy2"/>
    <dgm:cxn modelId="{CE70815D-2839-4206-8AAE-F609499A2021}" type="presOf" srcId="{E1B1935A-EB95-4D62-9A90-B56204956C15}" destId="{7D158286-AC7B-4EFD-9B31-4F0511577C7F}" srcOrd="0" destOrd="0" presId="urn:microsoft.com/office/officeart/2005/8/layout/hierarchy2"/>
    <dgm:cxn modelId="{97CDEA39-FEBA-4881-A99F-9B767FFCE52E}" type="presOf" srcId="{09F4B5D3-9CE5-42C3-A92F-EE022862DAAB}" destId="{5E70555D-5906-4BEF-89E1-FA7D5C97B47E}" srcOrd="1" destOrd="0" presId="urn:microsoft.com/office/officeart/2005/8/layout/hierarchy2"/>
    <dgm:cxn modelId="{0E37060A-E731-41D9-AEFD-E15E46B69B05}" type="presOf" srcId="{D70ABD39-EB9D-4F8A-B23C-07EA22D3874A}" destId="{B7BA2CDA-4C77-4484-96D7-F9282C0F3A43}" srcOrd="0" destOrd="0" presId="urn:microsoft.com/office/officeart/2005/8/layout/hierarchy2"/>
    <dgm:cxn modelId="{82A37AB7-5D9D-4F05-AA62-60A80EEDE0BE}" type="presOf" srcId="{09F4B5D3-9CE5-42C3-A92F-EE022862DAAB}" destId="{7C0C9862-112B-412F-B204-F9B1C1A985EE}" srcOrd="0" destOrd="0" presId="urn:microsoft.com/office/officeart/2005/8/layout/hierarchy2"/>
    <dgm:cxn modelId="{EBF3199D-7DFA-4149-9960-350AAE8CE22E}" srcId="{273CDB0D-5C59-4E66-9DA4-D34712E73453}" destId="{54B30F77-9B13-4A2E-997C-1B2F898858DE}" srcOrd="0" destOrd="0" parTransId="{8F2CCA18-B9D8-4E03-A548-855A55390068}" sibTransId="{9264854B-41C4-45DA-8E98-E8266537CBE0}"/>
    <dgm:cxn modelId="{3045CB25-D55C-4E27-B510-80E9D2338A0D}" srcId="{A855F291-7C0B-4C2E-9243-F0C82B74B620}" destId="{273CDB0D-5C59-4E66-9DA4-D34712E73453}" srcOrd="0" destOrd="0" parTransId="{09F4B5D3-9CE5-42C3-A92F-EE022862DAAB}" sibTransId="{65DDC31C-7560-4CCA-B9F0-4D5B7FC1DD26}"/>
    <dgm:cxn modelId="{CA9FC837-B9E4-4D2A-9313-31298568327C}" srcId="{273CDB0D-5C59-4E66-9DA4-D34712E73453}" destId="{47AB9F43-99E3-4396-BEA9-98C36007E767}" srcOrd="1" destOrd="0" parTransId="{D70ABD39-EB9D-4F8A-B23C-07EA22D3874A}" sibTransId="{985D58E6-3756-4D7C-A434-7887222082BE}"/>
    <dgm:cxn modelId="{C4A304E7-D0C9-4E68-8E00-5D6E8354569B}" type="presOf" srcId="{A842FD4A-CB9E-4CBD-A471-F18E052BB064}" destId="{FE9743B6-1B01-4703-AED9-74916FE9FB63}" srcOrd="0" destOrd="0" presId="urn:microsoft.com/office/officeart/2005/8/layout/hierarchy2"/>
    <dgm:cxn modelId="{1E21E1FB-84CD-44F7-A961-389DC6B62215}" type="presOf" srcId="{2CA49CAB-D8B4-4195-A1B3-84069A638DE1}" destId="{D0A4D91A-147F-453D-A09F-7CF512B35716}" srcOrd="0" destOrd="0" presId="urn:microsoft.com/office/officeart/2005/8/layout/hierarchy2"/>
    <dgm:cxn modelId="{AEF21F28-CBB2-4F63-B458-2C1F31672454}" type="presOf" srcId="{A855F291-7C0B-4C2E-9243-F0C82B74B620}" destId="{1DD93DF2-4F99-408E-9767-9E982596AEC3}" srcOrd="0" destOrd="0" presId="urn:microsoft.com/office/officeart/2005/8/layout/hierarchy2"/>
    <dgm:cxn modelId="{98E098D6-7DA4-48A1-8187-58C8EF829F22}" type="presOf" srcId="{3B865FA0-2782-4E2D-A93E-8244DB3CF130}" destId="{D2FE0EAB-270A-4458-AA40-5F89F4D16711}" srcOrd="0" destOrd="0" presId="urn:microsoft.com/office/officeart/2005/8/layout/hierarchy2"/>
    <dgm:cxn modelId="{901D8A14-F842-49B9-90D6-1AED48C19A74}" type="presOf" srcId="{D70ABD39-EB9D-4F8A-B23C-07EA22D3874A}" destId="{B0418A7C-7132-425D-A6AD-C984DF67B877}" srcOrd="1" destOrd="0" presId="urn:microsoft.com/office/officeart/2005/8/layout/hierarchy2"/>
    <dgm:cxn modelId="{69C8830C-F955-465D-AD1F-7BC880E7BCE1}" type="presOf" srcId="{E1B1935A-EB95-4D62-9A90-B56204956C15}" destId="{393DC810-7232-406F-8DF9-AF61B6037EA6}" srcOrd="1" destOrd="0" presId="urn:microsoft.com/office/officeart/2005/8/layout/hierarchy2"/>
    <dgm:cxn modelId="{70537B9F-5A69-4F6C-B584-809E57AE3010}" type="presOf" srcId="{8F2CCA18-B9D8-4E03-A548-855A55390068}" destId="{1F05CDD5-D08E-48C1-B9D3-1676E0F780C5}" srcOrd="0" destOrd="0" presId="urn:microsoft.com/office/officeart/2005/8/layout/hierarchy2"/>
    <dgm:cxn modelId="{13C3C0C0-48DF-43F8-A54D-E2A7C45F7EAD}" type="presOf" srcId="{8F2CCA18-B9D8-4E03-A548-855A55390068}" destId="{5DF25C6A-B091-4E49-904A-A2C119084061}" srcOrd="1" destOrd="0" presId="urn:microsoft.com/office/officeart/2005/8/layout/hierarchy2"/>
    <dgm:cxn modelId="{6AC297B2-6B54-4017-AEC2-5CAEE5E91CE0}" srcId="{2CA49CAB-D8B4-4195-A1B3-84069A638DE1}" destId="{A855F291-7C0B-4C2E-9243-F0C82B74B620}" srcOrd="0" destOrd="0" parTransId="{2277A0CD-9A22-49E0-8B6B-B4D67F64E3DA}" sibTransId="{874A62F0-764F-4006-A156-FFCF3882646F}"/>
    <dgm:cxn modelId="{BE47A9EF-05B8-4AFA-8FD3-8CD166BC1B48}" type="presOf" srcId="{A842FD4A-CB9E-4CBD-A471-F18E052BB064}" destId="{D2257FD4-09B3-427E-9942-0D5BD8245F74}" srcOrd="1" destOrd="0" presId="urn:microsoft.com/office/officeart/2005/8/layout/hierarchy2"/>
    <dgm:cxn modelId="{DDE25C98-6811-4B23-9ED8-17846B6697D2}" type="presOf" srcId="{273CDB0D-5C59-4E66-9DA4-D34712E73453}" destId="{8FA31EA8-A8A3-4012-8A98-367C27B6149C}" srcOrd="0" destOrd="0" presId="urn:microsoft.com/office/officeart/2005/8/layout/hierarchy2"/>
    <dgm:cxn modelId="{08A1D90F-8A1E-4318-82CE-6BBCAC323ECF}" srcId="{ACA39946-F172-4C58-B204-D048184B4062}" destId="{3B865FA0-2782-4E2D-A93E-8244DB3CF130}" srcOrd="0" destOrd="0" parTransId="{E1B1935A-EB95-4D62-9A90-B56204956C15}" sibTransId="{76C84F1E-3B38-450F-A17A-1CAAF9B31B0E}"/>
    <dgm:cxn modelId="{5FCCF05F-59CD-423A-98FA-296BD6F07833}" type="presParOf" srcId="{D0A4D91A-147F-453D-A09F-7CF512B35716}" destId="{61AB400D-E701-499C-ADF6-7B67D33CF7D3}" srcOrd="0" destOrd="0" presId="urn:microsoft.com/office/officeart/2005/8/layout/hierarchy2"/>
    <dgm:cxn modelId="{0D334B9E-3445-42A4-A326-9202303EA4BB}" type="presParOf" srcId="{61AB400D-E701-499C-ADF6-7B67D33CF7D3}" destId="{1DD93DF2-4F99-408E-9767-9E982596AEC3}" srcOrd="0" destOrd="0" presId="urn:microsoft.com/office/officeart/2005/8/layout/hierarchy2"/>
    <dgm:cxn modelId="{E7405581-DE23-43CD-A895-F24666BF4362}" type="presParOf" srcId="{61AB400D-E701-499C-ADF6-7B67D33CF7D3}" destId="{3A4EA9F7-8CFF-438C-87B5-1D233A4C90AF}" srcOrd="1" destOrd="0" presId="urn:microsoft.com/office/officeart/2005/8/layout/hierarchy2"/>
    <dgm:cxn modelId="{21569E0A-5182-4A12-A87D-8BEED2661D68}" type="presParOf" srcId="{3A4EA9F7-8CFF-438C-87B5-1D233A4C90AF}" destId="{7C0C9862-112B-412F-B204-F9B1C1A985EE}" srcOrd="0" destOrd="0" presId="urn:microsoft.com/office/officeart/2005/8/layout/hierarchy2"/>
    <dgm:cxn modelId="{8947A1CE-C510-40CF-8DAB-44DCF9A576A6}" type="presParOf" srcId="{7C0C9862-112B-412F-B204-F9B1C1A985EE}" destId="{5E70555D-5906-4BEF-89E1-FA7D5C97B47E}" srcOrd="0" destOrd="0" presId="urn:microsoft.com/office/officeart/2005/8/layout/hierarchy2"/>
    <dgm:cxn modelId="{07A1C9D1-DE5C-438A-A4C0-3BF74E49C1C6}" type="presParOf" srcId="{3A4EA9F7-8CFF-438C-87B5-1D233A4C90AF}" destId="{782AF26F-19D3-428D-9456-462BC686B7BA}" srcOrd="1" destOrd="0" presId="urn:microsoft.com/office/officeart/2005/8/layout/hierarchy2"/>
    <dgm:cxn modelId="{EC0C9632-2EAC-4845-8591-AA9246B2F6C3}" type="presParOf" srcId="{782AF26F-19D3-428D-9456-462BC686B7BA}" destId="{8FA31EA8-A8A3-4012-8A98-367C27B6149C}" srcOrd="0" destOrd="0" presId="urn:microsoft.com/office/officeart/2005/8/layout/hierarchy2"/>
    <dgm:cxn modelId="{2F5358B7-FD74-4FC2-ADDE-56024F540A2B}" type="presParOf" srcId="{782AF26F-19D3-428D-9456-462BC686B7BA}" destId="{70177428-F74C-43D4-B2F5-C13F11E6231E}" srcOrd="1" destOrd="0" presId="urn:microsoft.com/office/officeart/2005/8/layout/hierarchy2"/>
    <dgm:cxn modelId="{999A2E1A-8E86-48F4-B5BD-5AB12B4E38C5}" type="presParOf" srcId="{70177428-F74C-43D4-B2F5-C13F11E6231E}" destId="{1F05CDD5-D08E-48C1-B9D3-1676E0F780C5}" srcOrd="0" destOrd="0" presId="urn:microsoft.com/office/officeart/2005/8/layout/hierarchy2"/>
    <dgm:cxn modelId="{7AD50514-0B8F-4CF1-8933-C8DA0E71B6DD}" type="presParOf" srcId="{1F05CDD5-D08E-48C1-B9D3-1676E0F780C5}" destId="{5DF25C6A-B091-4E49-904A-A2C119084061}" srcOrd="0" destOrd="0" presId="urn:microsoft.com/office/officeart/2005/8/layout/hierarchy2"/>
    <dgm:cxn modelId="{444944E0-A9F5-446F-B3C9-6DD0A9A8EEB9}" type="presParOf" srcId="{70177428-F74C-43D4-B2F5-C13F11E6231E}" destId="{A2D542F7-205C-4BAF-8E07-AA5264B7789A}" srcOrd="1" destOrd="0" presId="urn:microsoft.com/office/officeart/2005/8/layout/hierarchy2"/>
    <dgm:cxn modelId="{555DB0D8-84C9-47CD-8146-23581B9485E2}" type="presParOf" srcId="{A2D542F7-205C-4BAF-8E07-AA5264B7789A}" destId="{A74CA762-8E05-49D4-B51C-842F2ACA4A00}" srcOrd="0" destOrd="0" presId="urn:microsoft.com/office/officeart/2005/8/layout/hierarchy2"/>
    <dgm:cxn modelId="{829079DE-454A-4626-8814-D6098AF9925D}" type="presParOf" srcId="{A2D542F7-205C-4BAF-8E07-AA5264B7789A}" destId="{DF5BD8A8-3197-43C1-866D-49A0F1B8FD29}" srcOrd="1" destOrd="0" presId="urn:microsoft.com/office/officeart/2005/8/layout/hierarchy2"/>
    <dgm:cxn modelId="{197F220A-1A27-4A04-941A-673B4782E2E9}" type="presParOf" srcId="{70177428-F74C-43D4-B2F5-C13F11E6231E}" destId="{B7BA2CDA-4C77-4484-96D7-F9282C0F3A43}" srcOrd="2" destOrd="0" presId="urn:microsoft.com/office/officeart/2005/8/layout/hierarchy2"/>
    <dgm:cxn modelId="{2C5C4120-ED72-420A-8E20-374B95F81CA7}" type="presParOf" srcId="{B7BA2CDA-4C77-4484-96D7-F9282C0F3A43}" destId="{B0418A7C-7132-425D-A6AD-C984DF67B877}" srcOrd="0" destOrd="0" presId="urn:microsoft.com/office/officeart/2005/8/layout/hierarchy2"/>
    <dgm:cxn modelId="{FF4C9DE3-933D-4A27-A553-0A7D295EBB73}" type="presParOf" srcId="{70177428-F74C-43D4-B2F5-C13F11E6231E}" destId="{53407949-9195-4E48-B837-C9BDC11F0E26}" srcOrd="3" destOrd="0" presId="urn:microsoft.com/office/officeart/2005/8/layout/hierarchy2"/>
    <dgm:cxn modelId="{E4C39FAE-25B2-427A-8819-4D35B689F908}" type="presParOf" srcId="{53407949-9195-4E48-B837-C9BDC11F0E26}" destId="{562C417D-0897-4034-8613-A8597812CFEB}" srcOrd="0" destOrd="0" presId="urn:microsoft.com/office/officeart/2005/8/layout/hierarchy2"/>
    <dgm:cxn modelId="{0DE2B885-670F-4118-A233-39C804EB8B88}" type="presParOf" srcId="{53407949-9195-4E48-B837-C9BDC11F0E26}" destId="{75F3B57D-EAB1-4051-A954-CE4EEA3F77C9}" srcOrd="1" destOrd="0" presId="urn:microsoft.com/office/officeart/2005/8/layout/hierarchy2"/>
    <dgm:cxn modelId="{A32D7422-25DD-4BD3-A264-F2CEBFDE5D2E}" type="presParOf" srcId="{3A4EA9F7-8CFF-438C-87B5-1D233A4C90AF}" destId="{FE9743B6-1B01-4703-AED9-74916FE9FB63}" srcOrd="2" destOrd="0" presId="urn:microsoft.com/office/officeart/2005/8/layout/hierarchy2"/>
    <dgm:cxn modelId="{1827B4E4-497A-43CA-8B9B-618B221862C0}" type="presParOf" srcId="{FE9743B6-1B01-4703-AED9-74916FE9FB63}" destId="{D2257FD4-09B3-427E-9942-0D5BD8245F74}" srcOrd="0" destOrd="0" presId="urn:microsoft.com/office/officeart/2005/8/layout/hierarchy2"/>
    <dgm:cxn modelId="{77B7069C-8CF2-4B2F-9FB9-85E0EF813E03}" type="presParOf" srcId="{3A4EA9F7-8CFF-438C-87B5-1D233A4C90AF}" destId="{9D786151-6B38-4971-B370-67D6FD9CCC2C}" srcOrd="3" destOrd="0" presId="urn:microsoft.com/office/officeart/2005/8/layout/hierarchy2"/>
    <dgm:cxn modelId="{5890E193-637B-41E1-8F29-C25E222CBEA4}" type="presParOf" srcId="{9D786151-6B38-4971-B370-67D6FD9CCC2C}" destId="{08372D91-D9E2-42E2-BD5B-947581994672}" srcOrd="0" destOrd="0" presId="urn:microsoft.com/office/officeart/2005/8/layout/hierarchy2"/>
    <dgm:cxn modelId="{14C9D4A0-6B32-41AD-A661-97B04F59204D}" type="presParOf" srcId="{9D786151-6B38-4971-B370-67D6FD9CCC2C}" destId="{1BB825FC-E30F-4B04-A6C3-94381F6216EF}" srcOrd="1" destOrd="0" presId="urn:microsoft.com/office/officeart/2005/8/layout/hierarchy2"/>
    <dgm:cxn modelId="{7F45ACDE-7ADB-42FF-8B53-BFD659BBAF5A}" type="presParOf" srcId="{1BB825FC-E30F-4B04-A6C3-94381F6216EF}" destId="{7D158286-AC7B-4EFD-9B31-4F0511577C7F}" srcOrd="0" destOrd="0" presId="urn:microsoft.com/office/officeart/2005/8/layout/hierarchy2"/>
    <dgm:cxn modelId="{3EAD21A6-5703-4E31-B20C-325A5CB76194}" type="presParOf" srcId="{7D158286-AC7B-4EFD-9B31-4F0511577C7F}" destId="{393DC810-7232-406F-8DF9-AF61B6037EA6}" srcOrd="0" destOrd="0" presId="urn:microsoft.com/office/officeart/2005/8/layout/hierarchy2"/>
    <dgm:cxn modelId="{5339F735-B7B9-42D2-9142-3A80C7E258A9}" type="presParOf" srcId="{1BB825FC-E30F-4B04-A6C3-94381F6216EF}" destId="{E4F67ED8-27B3-47C4-8708-389101828CE2}" srcOrd="1" destOrd="0" presId="urn:microsoft.com/office/officeart/2005/8/layout/hierarchy2"/>
    <dgm:cxn modelId="{B4E674CC-A543-44A8-855D-B1728E69AC44}" type="presParOf" srcId="{E4F67ED8-27B3-47C4-8708-389101828CE2}" destId="{D2FE0EAB-270A-4458-AA40-5F89F4D16711}" srcOrd="0" destOrd="0" presId="urn:microsoft.com/office/officeart/2005/8/layout/hierarchy2"/>
    <dgm:cxn modelId="{CF2DDF4A-598F-4DBF-A9F2-556618C9BAEF}" type="presParOf" srcId="{E4F67ED8-27B3-47C4-8708-389101828CE2}" destId="{D88C2872-60F8-43FC-BB69-362C41F105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2BB24-3C88-46B3-957A-064CA2FDED4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34357F-C470-4A3E-9769-B570C1A3A6D2}">
      <dgm:prSet phldrT="[Text]"/>
      <dgm:spPr/>
      <dgm:t>
        <a:bodyPr/>
        <a:lstStyle/>
        <a:p>
          <a:r>
            <a:rPr lang="en-US" dirty="0" smtClean="0"/>
            <a:t>Map RePriv </a:t>
          </a:r>
          <a:r>
            <a:rPr lang="en-US" dirty="0" err="1" smtClean="0"/>
            <a:t>intereststo</a:t>
          </a:r>
          <a:r>
            <a:rPr lang="en-US" dirty="0" smtClean="0"/>
            <a:t> del.icio.us topics</a:t>
          </a:r>
          <a:endParaRPr lang="en-US" b="1" dirty="0"/>
        </a:p>
      </dgm:t>
    </dgm:pt>
    <dgm:pt modelId="{FCF3720D-8C10-47E1-9C02-53442B8DD976}" type="parTrans" cxnId="{E60678FE-9033-4E57-AC5B-DB4AD5AF41FA}">
      <dgm:prSet/>
      <dgm:spPr/>
      <dgm:t>
        <a:bodyPr/>
        <a:lstStyle/>
        <a:p>
          <a:endParaRPr lang="en-US"/>
        </a:p>
      </dgm:t>
    </dgm:pt>
    <dgm:pt modelId="{17554F57-3256-4A4B-AE9B-5988411C14F1}" type="sibTrans" cxnId="{E60678FE-9033-4E57-AC5B-DB4AD5AF41FA}">
      <dgm:prSet/>
      <dgm:spPr/>
      <dgm:t>
        <a:bodyPr/>
        <a:lstStyle/>
        <a:p>
          <a:endParaRPr lang="en-US"/>
        </a:p>
      </dgm:t>
    </dgm:pt>
    <dgm:pt modelId="{35A8E38A-DF5B-4FEA-A9CE-42759C0A7AC5}">
      <dgm:prSet phldrT="[Text]"/>
      <dgm:spPr/>
      <dgm:t>
        <a:bodyPr/>
        <a:lstStyle/>
        <a:p>
          <a:r>
            <a:rPr lang="en-US" dirty="0" smtClean="0"/>
            <a:t>Query personal store for top interests</a:t>
          </a:r>
          <a:endParaRPr lang="en-US" dirty="0"/>
        </a:p>
      </dgm:t>
    </dgm:pt>
    <dgm:pt modelId="{6FD493CF-3AC2-490F-A391-263BFBB52B79}" type="parTrans" cxnId="{40ABF95D-EFF7-4527-924D-1A98D2AEAC65}">
      <dgm:prSet/>
      <dgm:spPr/>
      <dgm:t>
        <a:bodyPr/>
        <a:lstStyle/>
        <a:p>
          <a:endParaRPr lang="en-US"/>
        </a:p>
      </dgm:t>
    </dgm:pt>
    <dgm:pt modelId="{78882042-5A98-40ED-8B17-ADC80D6E8F39}" type="sibTrans" cxnId="{40ABF95D-EFF7-4527-924D-1A98D2AEAC65}">
      <dgm:prSet/>
      <dgm:spPr/>
      <dgm:t>
        <a:bodyPr/>
        <a:lstStyle/>
        <a:p>
          <a:endParaRPr lang="en-US"/>
        </a:p>
      </dgm:t>
    </dgm:pt>
    <dgm:pt modelId="{E628E572-CBE9-47FA-A8DB-CB5AB54870F1}">
      <dgm:prSet phldrT="[Text]"/>
      <dgm:spPr/>
      <dgm:t>
        <a:bodyPr/>
        <a:lstStyle/>
        <a:p>
          <a:r>
            <a:rPr lang="en-US" dirty="0" smtClean="0"/>
            <a:t>Ask del.icio.us API for “hot” stories in appropriate topic areas from nytimes.com</a:t>
          </a:r>
          <a:endParaRPr lang="en-US" dirty="0"/>
        </a:p>
      </dgm:t>
    </dgm:pt>
    <dgm:pt modelId="{59EFE71D-9C28-4C1D-9BEE-9860D5C36131}" type="parTrans" cxnId="{214B0650-712C-44E1-961E-9D23DACBC52F}">
      <dgm:prSet/>
      <dgm:spPr/>
      <dgm:t>
        <a:bodyPr/>
        <a:lstStyle/>
        <a:p>
          <a:endParaRPr lang="en-US"/>
        </a:p>
      </dgm:t>
    </dgm:pt>
    <dgm:pt modelId="{2CC5E289-D0CE-47FC-AD9D-1E448939E121}" type="sibTrans" cxnId="{214B0650-712C-44E1-961E-9D23DACBC52F}">
      <dgm:prSet/>
      <dgm:spPr/>
      <dgm:t>
        <a:bodyPr/>
        <a:lstStyle/>
        <a:p>
          <a:endParaRPr lang="en-US"/>
        </a:p>
      </dgm:t>
    </dgm:pt>
    <dgm:pt modelId="{FCD7767F-E763-4A13-A65C-3BE5A33B31F5}">
      <dgm:prSet phldrT="[Text]"/>
      <dgm:spPr/>
      <dgm:t>
        <a:bodyPr/>
        <a:lstStyle/>
        <a:p>
          <a:r>
            <a:rPr lang="en-US" dirty="0" smtClean="0"/>
            <a:t>Replace nytimes.com front page with del.icio.us stories</a:t>
          </a:r>
          <a:endParaRPr lang="en-US" dirty="0"/>
        </a:p>
      </dgm:t>
    </dgm:pt>
    <dgm:pt modelId="{4D61C95E-ECA8-42D5-B29E-DFC8C7F596BD}" type="parTrans" cxnId="{6E08FA7A-5B83-4628-92F3-2002AF2A8C14}">
      <dgm:prSet/>
      <dgm:spPr/>
      <dgm:t>
        <a:bodyPr/>
        <a:lstStyle/>
        <a:p>
          <a:endParaRPr lang="en-US"/>
        </a:p>
      </dgm:t>
    </dgm:pt>
    <dgm:pt modelId="{1EAA8329-BA9E-4675-820B-012B1CF90FCB}" type="sibTrans" cxnId="{6E08FA7A-5B83-4628-92F3-2002AF2A8C14}">
      <dgm:prSet/>
      <dgm:spPr/>
      <dgm:t>
        <a:bodyPr/>
        <a:lstStyle/>
        <a:p>
          <a:endParaRPr lang="en-US"/>
        </a:p>
      </dgm:t>
    </dgm:pt>
    <dgm:pt modelId="{178E9939-24CD-443D-BEE7-92C6749C47C2}" type="pres">
      <dgm:prSet presAssocID="{A582BB24-3C88-46B3-957A-064CA2FDED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3C4CF-EA03-4701-B907-AC4653F64997}" type="pres">
      <dgm:prSet presAssocID="{A582BB24-3C88-46B3-957A-064CA2FDED49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F02E500-E1FE-4C50-AFE7-D27F3F3F2129}" type="pres">
      <dgm:prSet presAssocID="{A582BB24-3C88-46B3-957A-064CA2FDED4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CB486-5A3F-4033-8D7E-FDA3DD98E629}" type="pres">
      <dgm:prSet presAssocID="{A582BB24-3C88-46B3-957A-064CA2FDED4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172B4-6A9D-4135-984A-4FB912782FAB}" type="pres">
      <dgm:prSet presAssocID="{A582BB24-3C88-46B3-957A-064CA2FDED4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24E6D-8837-479D-B60D-73DE44FE441F}" type="pres">
      <dgm:prSet presAssocID="{A582BB24-3C88-46B3-957A-064CA2FDED4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191AD-A1EE-4321-BC13-4C281DBB7DCB}" type="pres">
      <dgm:prSet presAssocID="{A582BB24-3C88-46B3-957A-064CA2FDED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D410D-31C9-40A7-B741-0D020F38A7B3}" type="pres">
      <dgm:prSet presAssocID="{A582BB24-3C88-46B3-957A-064CA2FDED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4BAAF-C094-4354-8C1C-D48B5BB70B24}" type="pres">
      <dgm:prSet presAssocID="{A582BB24-3C88-46B3-957A-064CA2FDED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CD3CF-84E5-47F6-AFCD-CF3A27BE9311}" type="pres">
      <dgm:prSet presAssocID="{A582BB24-3C88-46B3-957A-064CA2FDED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9EF5A-EF3A-4CD5-A22A-5ED17F30BB98}" type="pres">
      <dgm:prSet presAssocID="{A582BB24-3C88-46B3-957A-064CA2FDED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0963D-CC82-4DD0-9D61-CE76EF80886A}" type="pres">
      <dgm:prSet presAssocID="{A582BB24-3C88-46B3-957A-064CA2FDED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90CEC-AF9B-431E-A878-5FAE5CB35FDB}" type="pres">
      <dgm:prSet presAssocID="{A582BB24-3C88-46B3-957A-064CA2FDED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678FE-9033-4E57-AC5B-DB4AD5AF41FA}" srcId="{A582BB24-3C88-46B3-957A-064CA2FDED49}" destId="{FB34357F-C470-4A3E-9769-B570C1A3A6D2}" srcOrd="0" destOrd="0" parTransId="{FCF3720D-8C10-47E1-9C02-53442B8DD976}" sibTransId="{17554F57-3256-4A4B-AE9B-5988411C14F1}"/>
    <dgm:cxn modelId="{6E08FA7A-5B83-4628-92F3-2002AF2A8C14}" srcId="{A582BB24-3C88-46B3-957A-064CA2FDED49}" destId="{FCD7767F-E763-4A13-A65C-3BE5A33B31F5}" srcOrd="3" destOrd="0" parTransId="{4D61C95E-ECA8-42D5-B29E-DFC8C7F596BD}" sibTransId="{1EAA8329-BA9E-4675-820B-012B1CF90FCB}"/>
    <dgm:cxn modelId="{1BC3F990-9EA0-418A-A2F3-7ECA38D94C13}" type="presOf" srcId="{17554F57-3256-4A4B-AE9B-5988411C14F1}" destId="{B04191AD-A1EE-4321-BC13-4C281DBB7DCB}" srcOrd="0" destOrd="0" presId="urn:microsoft.com/office/officeart/2005/8/layout/vProcess5"/>
    <dgm:cxn modelId="{96160417-8470-4197-989F-F69461B1CF35}" type="presOf" srcId="{FCD7767F-E763-4A13-A65C-3BE5A33B31F5}" destId="{D4C90CEC-AF9B-431E-A878-5FAE5CB35FDB}" srcOrd="1" destOrd="0" presId="urn:microsoft.com/office/officeart/2005/8/layout/vProcess5"/>
    <dgm:cxn modelId="{214B0650-712C-44E1-961E-9D23DACBC52F}" srcId="{A582BB24-3C88-46B3-957A-064CA2FDED49}" destId="{E628E572-CBE9-47FA-A8DB-CB5AB54870F1}" srcOrd="2" destOrd="0" parTransId="{59EFE71D-9C28-4C1D-9BEE-9860D5C36131}" sibTransId="{2CC5E289-D0CE-47FC-AD9D-1E448939E121}"/>
    <dgm:cxn modelId="{04A19EA2-2B2A-4CFB-A846-8BCB8292F314}" type="presOf" srcId="{E628E572-CBE9-47FA-A8DB-CB5AB54870F1}" destId="{7AF172B4-6A9D-4135-984A-4FB912782FAB}" srcOrd="0" destOrd="0" presId="urn:microsoft.com/office/officeart/2005/8/layout/vProcess5"/>
    <dgm:cxn modelId="{72C66BD0-2923-4E19-9790-7E5507DD2079}" type="presOf" srcId="{FB34357F-C470-4A3E-9769-B570C1A3A6D2}" destId="{FF02E500-E1FE-4C50-AFE7-D27F3F3F2129}" srcOrd="0" destOrd="0" presId="urn:microsoft.com/office/officeart/2005/8/layout/vProcess5"/>
    <dgm:cxn modelId="{61B05B03-2E95-4BA9-8854-8DDEED236145}" type="presOf" srcId="{78882042-5A98-40ED-8B17-ADC80D6E8F39}" destId="{DD9D410D-31C9-40A7-B741-0D020F38A7B3}" srcOrd="0" destOrd="0" presId="urn:microsoft.com/office/officeart/2005/8/layout/vProcess5"/>
    <dgm:cxn modelId="{B19F0DDD-0434-48C6-A926-E1F238041452}" type="presOf" srcId="{FCD7767F-E763-4A13-A65C-3BE5A33B31F5}" destId="{99324E6D-8837-479D-B60D-73DE44FE441F}" srcOrd="0" destOrd="0" presId="urn:microsoft.com/office/officeart/2005/8/layout/vProcess5"/>
    <dgm:cxn modelId="{40ABF95D-EFF7-4527-924D-1A98D2AEAC65}" srcId="{A582BB24-3C88-46B3-957A-064CA2FDED49}" destId="{35A8E38A-DF5B-4FEA-A9CE-42759C0A7AC5}" srcOrd="1" destOrd="0" parTransId="{6FD493CF-3AC2-490F-A391-263BFBB52B79}" sibTransId="{78882042-5A98-40ED-8B17-ADC80D6E8F39}"/>
    <dgm:cxn modelId="{0980C11C-B123-4AD4-969E-BC72B83D35E9}" type="presOf" srcId="{E628E572-CBE9-47FA-A8DB-CB5AB54870F1}" destId="{4150963D-CC82-4DD0-9D61-CE76EF80886A}" srcOrd="1" destOrd="0" presId="urn:microsoft.com/office/officeart/2005/8/layout/vProcess5"/>
    <dgm:cxn modelId="{1B1D7345-72E0-4637-B62A-DFFE7C81B0ED}" type="presOf" srcId="{2CC5E289-D0CE-47FC-AD9D-1E448939E121}" destId="{9C04BAAF-C094-4354-8C1C-D48B5BB70B24}" srcOrd="0" destOrd="0" presId="urn:microsoft.com/office/officeart/2005/8/layout/vProcess5"/>
    <dgm:cxn modelId="{FF14B6BC-62EB-43A2-A8B1-94FB74D64867}" type="presOf" srcId="{FB34357F-C470-4A3E-9769-B570C1A3A6D2}" destId="{389CD3CF-84E5-47F6-AFCD-CF3A27BE9311}" srcOrd="1" destOrd="0" presId="urn:microsoft.com/office/officeart/2005/8/layout/vProcess5"/>
    <dgm:cxn modelId="{6E44A036-302A-46DD-914F-2CF4A77D3AE3}" type="presOf" srcId="{35A8E38A-DF5B-4FEA-A9CE-42759C0A7AC5}" destId="{6FA9EF5A-EF3A-4CD5-A22A-5ED17F30BB98}" srcOrd="1" destOrd="0" presId="urn:microsoft.com/office/officeart/2005/8/layout/vProcess5"/>
    <dgm:cxn modelId="{7578EEA4-4D57-48AE-B8A7-9E798DE31392}" type="presOf" srcId="{A582BB24-3C88-46B3-957A-064CA2FDED49}" destId="{178E9939-24CD-443D-BEE7-92C6749C47C2}" srcOrd="0" destOrd="0" presId="urn:microsoft.com/office/officeart/2005/8/layout/vProcess5"/>
    <dgm:cxn modelId="{1C228D6C-C11F-436F-A586-BBB2015F558F}" type="presOf" srcId="{35A8E38A-DF5B-4FEA-A9CE-42759C0A7AC5}" destId="{ED7CB486-5A3F-4033-8D7E-FDA3DD98E629}" srcOrd="0" destOrd="0" presId="urn:microsoft.com/office/officeart/2005/8/layout/vProcess5"/>
    <dgm:cxn modelId="{29C3E0E4-792A-448D-88B1-F9093D15A7F3}" type="presParOf" srcId="{178E9939-24CD-443D-BEE7-92C6749C47C2}" destId="{4DB3C4CF-EA03-4701-B907-AC4653F64997}" srcOrd="0" destOrd="0" presId="urn:microsoft.com/office/officeart/2005/8/layout/vProcess5"/>
    <dgm:cxn modelId="{B50D6F23-E05C-4A27-B96B-2B26435932D4}" type="presParOf" srcId="{178E9939-24CD-443D-BEE7-92C6749C47C2}" destId="{FF02E500-E1FE-4C50-AFE7-D27F3F3F2129}" srcOrd="1" destOrd="0" presId="urn:microsoft.com/office/officeart/2005/8/layout/vProcess5"/>
    <dgm:cxn modelId="{5E72E1FA-3AFF-4B49-819A-5F80433B6EF6}" type="presParOf" srcId="{178E9939-24CD-443D-BEE7-92C6749C47C2}" destId="{ED7CB486-5A3F-4033-8D7E-FDA3DD98E629}" srcOrd="2" destOrd="0" presId="urn:microsoft.com/office/officeart/2005/8/layout/vProcess5"/>
    <dgm:cxn modelId="{6815DBA6-1C72-4059-98CB-06A15A050A5B}" type="presParOf" srcId="{178E9939-24CD-443D-BEE7-92C6749C47C2}" destId="{7AF172B4-6A9D-4135-984A-4FB912782FAB}" srcOrd="3" destOrd="0" presId="urn:microsoft.com/office/officeart/2005/8/layout/vProcess5"/>
    <dgm:cxn modelId="{A50FEE8A-08E6-4F28-B8C1-7BC606996E8D}" type="presParOf" srcId="{178E9939-24CD-443D-BEE7-92C6749C47C2}" destId="{99324E6D-8837-479D-B60D-73DE44FE441F}" srcOrd="4" destOrd="0" presId="urn:microsoft.com/office/officeart/2005/8/layout/vProcess5"/>
    <dgm:cxn modelId="{06137C2B-725D-43A2-8A09-B356EF4577BC}" type="presParOf" srcId="{178E9939-24CD-443D-BEE7-92C6749C47C2}" destId="{B04191AD-A1EE-4321-BC13-4C281DBB7DCB}" srcOrd="5" destOrd="0" presId="urn:microsoft.com/office/officeart/2005/8/layout/vProcess5"/>
    <dgm:cxn modelId="{59ECF6AF-82AF-4B46-B103-D7A63672D1E3}" type="presParOf" srcId="{178E9939-24CD-443D-BEE7-92C6749C47C2}" destId="{DD9D410D-31C9-40A7-B741-0D020F38A7B3}" srcOrd="6" destOrd="0" presId="urn:microsoft.com/office/officeart/2005/8/layout/vProcess5"/>
    <dgm:cxn modelId="{FD903ECB-1DB3-4654-8E09-DBE49BF6C513}" type="presParOf" srcId="{178E9939-24CD-443D-BEE7-92C6749C47C2}" destId="{9C04BAAF-C094-4354-8C1C-D48B5BB70B24}" srcOrd="7" destOrd="0" presId="urn:microsoft.com/office/officeart/2005/8/layout/vProcess5"/>
    <dgm:cxn modelId="{941FE5CD-E0B7-44FB-B728-B9831ADA9983}" type="presParOf" srcId="{178E9939-24CD-443D-BEE7-92C6749C47C2}" destId="{389CD3CF-84E5-47F6-AFCD-CF3A27BE9311}" srcOrd="8" destOrd="0" presId="urn:microsoft.com/office/officeart/2005/8/layout/vProcess5"/>
    <dgm:cxn modelId="{A79F67B6-1CD3-4AC5-8CF7-C844BFDE090C}" type="presParOf" srcId="{178E9939-24CD-443D-BEE7-92C6749C47C2}" destId="{6FA9EF5A-EF3A-4CD5-A22A-5ED17F30BB98}" srcOrd="9" destOrd="0" presId="urn:microsoft.com/office/officeart/2005/8/layout/vProcess5"/>
    <dgm:cxn modelId="{0AC969A7-D871-4E8B-996D-920D98457A06}" type="presParOf" srcId="{178E9939-24CD-443D-BEE7-92C6749C47C2}" destId="{4150963D-CC82-4DD0-9D61-CE76EF80886A}" srcOrd="10" destOrd="0" presId="urn:microsoft.com/office/officeart/2005/8/layout/vProcess5"/>
    <dgm:cxn modelId="{2DABF326-2FAA-44BB-8B6B-B0E3ED43C500}" type="presParOf" srcId="{178E9939-24CD-443D-BEE7-92C6749C47C2}" destId="{D4C90CEC-AF9B-431E-A878-5FAE5CB35FD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637AE-67B0-4DDB-8CB7-9FCCD704673B}">
      <dsp:nvSpPr>
        <dsp:cNvPr id="0" name=""/>
        <dsp:cNvSpPr/>
      </dsp:nvSpPr>
      <dsp:spPr>
        <a:xfrm>
          <a:off x="3756409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Privacy concerns</a:t>
          </a:r>
          <a:endParaRPr lang="en-US" sz="2400" b="1" kern="1200" dirty="0"/>
        </a:p>
      </dsp:txBody>
      <dsp:txXfrm>
        <a:off x="3756409" y="1043781"/>
        <a:ext cx="1976437" cy="1976437"/>
      </dsp:txXfrm>
    </dsp:sp>
    <dsp:sp modelId="{53513DCA-41B0-4912-AED8-F7B2EE49F6B9}">
      <dsp:nvSpPr>
        <dsp:cNvPr id="0" name=""/>
        <dsp:cNvSpPr/>
      </dsp:nvSpPr>
      <dsp:spPr>
        <a:xfrm>
          <a:off x="1095008" y="-1571"/>
          <a:ext cx="4067142" cy="4067142"/>
        </a:xfrm>
        <a:prstGeom prst="circularArrow">
          <a:avLst>
            <a:gd name="adj1" fmla="val 9476"/>
            <a:gd name="adj2" fmla="val 684342"/>
            <a:gd name="adj3" fmla="val 7853762"/>
            <a:gd name="adj4" fmla="val 22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88197-2E92-439B-BF82-4065A189DE7A}">
      <dsp:nvSpPr>
        <dsp:cNvPr id="0" name=""/>
        <dsp:cNvSpPr/>
      </dsp:nvSpPr>
      <dsp:spPr>
        <a:xfrm>
          <a:off x="363153" y="1043781"/>
          <a:ext cx="2298754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itchFamily="34" charset="0"/>
            </a:rPr>
            <a:t>Share data to get personalized results</a:t>
          </a:r>
          <a:endParaRPr lang="en-US" sz="2400" b="1" kern="1200" dirty="0"/>
        </a:p>
      </dsp:txBody>
      <dsp:txXfrm>
        <a:off x="363153" y="1043781"/>
        <a:ext cx="2298754" cy="1976437"/>
      </dsp:txXfrm>
    </dsp:sp>
    <dsp:sp modelId="{40494BEA-6E63-4583-AED8-667DEFF9C540}">
      <dsp:nvSpPr>
        <dsp:cNvPr id="0" name=""/>
        <dsp:cNvSpPr/>
      </dsp:nvSpPr>
      <dsp:spPr>
        <a:xfrm>
          <a:off x="1095008" y="-1571"/>
          <a:ext cx="4067142" cy="4067142"/>
        </a:xfrm>
        <a:prstGeom prst="circularArrow">
          <a:avLst>
            <a:gd name="adj1" fmla="val 9476"/>
            <a:gd name="adj2" fmla="val 684342"/>
            <a:gd name="adj3" fmla="val 18653762"/>
            <a:gd name="adj4" fmla="val 13061896"/>
            <a:gd name="adj5" fmla="val 110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93DF2-4F99-408E-9767-9E982596AEC3}">
      <dsp:nvSpPr>
        <dsp:cNvPr id="0" name=""/>
        <dsp:cNvSpPr/>
      </dsp:nvSpPr>
      <dsp:spPr>
        <a:xfrm>
          <a:off x="566" y="858952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Top</a:t>
          </a:r>
          <a:endParaRPr lang="en-US" sz="2200" kern="1200" dirty="0"/>
        </a:p>
      </dsp:txBody>
      <dsp:txXfrm>
        <a:off x="15538" y="873924"/>
        <a:ext cx="992441" cy="481248"/>
      </dsp:txXfrm>
    </dsp:sp>
    <dsp:sp modelId="{7C0C9862-112B-412F-B204-F9B1C1A985EE}">
      <dsp:nvSpPr>
        <dsp:cNvPr id="0" name=""/>
        <dsp:cNvSpPr/>
      </dsp:nvSpPr>
      <dsp:spPr>
        <a:xfrm rot="18770822">
          <a:off x="926747" y="870323"/>
          <a:ext cx="601365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01365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2395" y="879063"/>
        <a:ext cx="30068" cy="30068"/>
      </dsp:txXfrm>
    </dsp:sp>
    <dsp:sp modelId="{8FA31EA8-A8A3-4012-8A98-367C27B6149C}">
      <dsp:nvSpPr>
        <dsp:cNvPr id="0" name=""/>
        <dsp:cNvSpPr/>
      </dsp:nvSpPr>
      <dsp:spPr>
        <a:xfrm>
          <a:off x="1431907" y="418049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Science</a:t>
          </a:r>
          <a:endParaRPr lang="en-US" sz="2200" kern="1200" dirty="0"/>
        </a:p>
      </dsp:txBody>
      <dsp:txXfrm>
        <a:off x="1446879" y="433021"/>
        <a:ext cx="992441" cy="481248"/>
      </dsp:txXfrm>
    </dsp:sp>
    <dsp:sp modelId="{1F05CDD5-D08E-48C1-B9D3-1676E0F780C5}">
      <dsp:nvSpPr>
        <dsp:cNvPr id="0" name=""/>
        <dsp:cNvSpPr/>
      </dsp:nvSpPr>
      <dsp:spPr>
        <a:xfrm rot="19457599">
          <a:off x="2406955" y="502903"/>
          <a:ext cx="50362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503628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6179" y="514086"/>
        <a:ext cx="25181" cy="25181"/>
      </dsp:txXfrm>
    </dsp:sp>
    <dsp:sp modelId="{A74CA762-8E05-49D4-B51C-842F2ACA4A00}">
      <dsp:nvSpPr>
        <dsp:cNvPr id="0" name=""/>
        <dsp:cNvSpPr/>
      </dsp:nvSpPr>
      <dsp:spPr>
        <a:xfrm>
          <a:off x="2863247" y="124113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Physics</a:t>
          </a:r>
          <a:endParaRPr lang="en-US" sz="2200" kern="1200" dirty="0"/>
        </a:p>
      </dsp:txBody>
      <dsp:txXfrm>
        <a:off x="2878219" y="139085"/>
        <a:ext cx="992441" cy="481248"/>
      </dsp:txXfrm>
    </dsp:sp>
    <dsp:sp modelId="{B7BA2CDA-4C77-4484-96D7-F9282C0F3A43}">
      <dsp:nvSpPr>
        <dsp:cNvPr id="0" name=""/>
        <dsp:cNvSpPr/>
      </dsp:nvSpPr>
      <dsp:spPr>
        <a:xfrm rot="2142401">
          <a:off x="2406955" y="796839"/>
          <a:ext cx="50362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503628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6179" y="808022"/>
        <a:ext cx="25181" cy="25181"/>
      </dsp:txXfrm>
    </dsp:sp>
    <dsp:sp modelId="{562C417D-0897-4034-8613-A8597812CFEB}">
      <dsp:nvSpPr>
        <dsp:cNvPr id="0" name=""/>
        <dsp:cNvSpPr/>
      </dsp:nvSpPr>
      <dsp:spPr>
        <a:xfrm>
          <a:off x="2863247" y="711985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Math</a:t>
          </a:r>
          <a:endParaRPr lang="en-US" sz="2200" kern="1200" dirty="0"/>
        </a:p>
      </dsp:txBody>
      <dsp:txXfrm>
        <a:off x="2878219" y="726957"/>
        <a:ext cx="992441" cy="481248"/>
      </dsp:txXfrm>
    </dsp:sp>
    <dsp:sp modelId="{FE9743B6-1B01-4703-AED9-74916FE9FB63}">
      <dsp:nvSpPr>
        <dsp:cNvPr id="0" name=""/>
        <dsp:cNvSpPr/>
      </dsp:nvSpPr>
      <dsp:spPr>
        <a:xfrm rot="2829178">
          <a:off x="926747" y="1311227"/>
          <a:ext cx="601365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01365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12395" y="1319967"/>
        <a:ext cx="30068" cy="30068"/>
      </dsp:txXfrm>
    </dsp:sp>
    <dsp:sp modelId="{08372D91-D9E2-42E2-BD5B-947581994672}">
      <dsp:nvSpPr>
        <dsp:cNvPr id="0" name=""/>
        <dsp:cNvSpPr/>
      </dsp:nvSpPr>
      <dsp:spPr>
        <a:xfrm>
          <a:off x="1431907" y="1299856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Sports</a:t>
          </a:r>
        </a:p>
      </dsp:txBody>
      <dsp:txXfrm>
        <a:off x="1446879" y="1314828"/>
        <a:ext cx="992441" cy="481248"/>
      </dsp:txXfrm>
    </dsp:sp>
    <dsp:sp modelId="{7D158286-AC7B-4EFD-9B31-4F0511577C7F}">
      <dsp:nvSpPr>
        <dsp:cNvPr id="0" name=""/>
        <dsp:cNvSpPr/>
      </dsp:nvSpPr>
      <dsp:spPr>
        <a:xfrm>
          <a:off x="2454292" y="1531678"/>
          <a:ext cx="408954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408954" y="237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48546" y="1545229"/>
        <a:ext cx="20447" cy="20447"/>
      </dsp:txXfrm>
    </dsp:sp>
    <dsp:sp modelId="{D2FE0EAB-270A-4458-AA40-5F89F4D16711}">
      <dsp:nvSpPr>
        <dsp:cNvPr id="0" name=""/>
        <dsp:cNvSpPr/>
      </dsp:nvSpPr>
      <dsp:spPr>
        <a:xfrm>
          <a:off x="2863247" y="1299856"/>
          <a:ext cx="1022385" cy="511192"/>
        </a:xfrm>
        <a:prstGeom prst="roundRect">
          <a:avLst>
            <a:gd name="adj" fmla="val 10000"/>
          </a:avLst>
        </a:prstGeom>
        <a:noFill/>
        <a:ln w="38100">
          <a:solidFill>
            <a:schemeClr val="tx1"/>
          </a:solidFill>
          <a:prstDash val="dash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Football</a:t>
          </a:r>
          <a:endParaRPr lang="en-US" sz="2200" kern="1200" dirty="0"/>
        </a:p>
      </dsp:txBody>
      <dsp:txXfrm>
        <a:off x="2878219" y="1314828"/>
        <a:ext cx="992441" cy="481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1EBDA-6F5C-488B-BE55-0A1DA1C69617}" type="datetimeFigureOut">
              <a:rPr lang="en-US" smtClean="0"/>
              <a:t>12/24/2010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5CD5-38FC-4E79-821D-D8F40066F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 more detailed look on how we expect this story to play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would like to visit a new online merchant, and still receive a personalized experience…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used amazon.com loyally for years, and built up a fairly detailed interest profile. This is useless on a new merchant, such as bn.com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through RePriv-enabled scenario of</a:t>
            </a:r>
            <a:r>
              <a:rPr lang="en-US" baseline="0" dirty="0" smtClean="0"/>
              <a:t> user visiting a new online merchant, and receiving a personalized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Illustrates use of general interest mining.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Trust BN.com with not leaking the profile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6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Ask</a:t>
            </a:r>
            <a:r>
              <a:rPr lang="en-US" baseline="0" dirty="0" smtClean="0"/>
              <a:t> the audience: which new york times front page is more likely to interest the author of these slides?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front page on the right was generated by our personalization extension.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Personalized content, such as that on the right, is becoming more popular on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results from </a:t>
            </a:r>
            <a:r>
              <a:rPr lang="en-US" dirty="0" err="1" smtClean="0"/>
              <a:t>Mturk</a:t>
            </a:r>
            <a:r>
              <a:rPr lang="en-US" dirty="0" smtClean="0"/>
              <a:t> study</a:t>
            </a:r>
            <a:r>
              <a:rPr lang="en-US" baseline="0" dirty="0" smtClean="0"/>
              <a:t> – violin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RePriv: a framework for protecting privacy by returning control</a:t>
            </a:r>
            <a:r>
              <a:rPr lang="en-US" baseline="0" dirty="0" smtClean="0"/>
              <a:t> of personal information to the client, making dissemination explicit to the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Core Behavior Mining: we show how a general-purpose interest profile for a user can be constructed efficiently from within the browser.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Miners: we made RePriv extensible by allowing third-party code to exist within the browser, using and contributing to the personal data maintained by RePriv. RePriv maintains privacy by rigorously verifying the behavior of all third-party code it runs.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Evaluation: we evaluated key aspects of RePriv using data collected from IE8 &amp; Bing toolbar, as well as user studies on mechanical </a:t>
            </a:r>
            <a:r>
              <a:rPr lang="en-US" baseline="0" dirty="0" err="1" smtClean="0"/>
              <a:t>turk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4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748B-86C2-48A1-A93E-9C635632E4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748B-86C2-48A1-A93E-9C635632E4B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mining is communicated to content providers with a simple protocol.</a:t>
            </a:r>
          </a:p>
          <a:p>
            <a:endParaRPr lang="en-US" dirty="0" smtClean="0"/>
          </a:p>
          <a:p>
            <a:r>
              <a:rPr lang="en-US" dirty="0" smtClean="0"/>
              <a:t>Walk through instance of protocol.</a:t>
            </a:r>
          </a:p>
          <a:p>
            <a:endParaRPr lang="en-US" dirty="0" smtClean="0"/>
          </a:p>
          <a:p>
            <a:r>
              <a:rPr lang="en-US" dirty="0" smtClean="0"/>
              <a:t>Backwards-compatible</a:t>
            </a:r>
            <a:r>
              <a:rPr lang="en-US" baseline="0" dirty="0" smtClean="0"/>
              <a:t> with existing HTTP implementations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Enables personalization to occur on the server-side.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Communicates topic-specific information, as well as global interest profile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behavior mining doesn’t work for all applications.</a:t>
            </a:r>
          </a:p>
          <a:p>
            <a:endParaRPr lang="en-US" dirty="0" smtClean="0"/>
          </a:p>
          <a:p>
            <a:r>
              <a:rPr lang="en-US" dirty="0" smtClean="0"/>
              <a:t>Search personalization is an example:</a:t>
            </a:r>
            <a:r>
              <a:rPr lang="en-US" baseline="0" dirty="0" smtClean="0"/>
              <a:t> an engine watches which queries I type, and the results I select, in order to provide personalized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too particular for a general mechanism in the browser to support.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 through scenario of </a:t>
            </a:r>
            <a:r>
              <a:rPr lang="en-US" dirty="0" err="1" smtClean="0"/>
              <a:t>RePriv</a:t>
            </a:r>
            <a:r>
              <a:rPr lang="en-US" dirty="0" smtClean="0"/>
              <a:t>-enabled</a:t>
            </a:r>
            <a:r>
              <a:rPr lang="en-US" baseline="0" dirty="0" smtClean="0"/>
              <a:t> personalized search experience, to illustrate the collection/use of site-specific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2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RePriv: a framework for protecting privacy by returning control</a:t>
            </a:r>
            <a:r>
              <a:rPr lang="en-US" baseline="0" dirty="0" smtClean="0"/>
              <a:t> of personal information to the client, making dissemination explicit to the user.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Core Behavior Mining: we show how a general-purpose interest profile for a user can be constructed efficiently from within the browser.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Miners: we made RePriv extensible by allowing third-party code to exist within the browser, using and contributing to the personal data maintained by RePriv. RePriv maintains privacy by rigorously verifying the behavior of all third-party code it runs.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Evaluation: we evaluated key aspects of RePriv using data collected from IE8 &amp; Bing toolbar, as well as user studies on mechanical </a:t>
            </a:r>
            <a:r>
              <a:rPr lang="en-US" baseline="0" dirty="0" err="1" smtClean="0"/>
              <a:t>turk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ODP</a:t>
            </a:r>
            <a:r>
              <a:rPr lang="en-US" baseline="0" dirty="0" smtClean="0"/>
              <a:t> taxonomy has been used in the web personalization literature before.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ODP provides labeled training examples in an open, publicly-available format.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Overlap isn’t a huge problem – the categories are subjectively-applied anyway.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Fine</a:t>
            </a:r>
            <a:r>
              <a:rPr lang="en-US" baseline="0" dirty="0" smtClean="0"/>
              <a:t> is a security-typed functional language that supports refined and affine types.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Fine programs cannot affect underlying system without API support.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Refining API parameters to match policy needs removes the need for reference monitor.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Must still verify that refinements correctly capture API functionality/associated policy implications.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NOTE: PLEASE ADD A SCREENSHOT of FINE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10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4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algorithm is an approximation of a collaborative recommendation system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It relies on del.icio.us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5CD5-38FC-4E79-821D-D8F40066F5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6D86-825A-4D5B-A4D6-ADDD9CC9F51D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B42-89C6-4670-9960-A4D9B94C447C}" type="datetime1">
              <a:rPr lang="en-US" smtClean="0"/>
              <a:t>12/24/2010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9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4408E-405E-4A35-AE3B-1200FE2AB91B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C38F-5E44-4209-8B36-D355F91AF10C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7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0980-18F1-4501-8CE3-790C7CC348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FA3E-FC2A-436A-8BA5-6A367097A5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0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A230-F5B4-4038-A3AA-DDA49FEEC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4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DB38-2D17-407C-A7DD-3AF59CA71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4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9682-69F1-4B7D-A1A8-A01305930C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7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82F-63E5-4589-96ED-A25CF232B1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5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4090-6995-455C-942A-5C7E216BD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083-A812-4A4B-B6FE-70A84AD992A4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5530-43C5-4DBE-B24D-0B4F97BD6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05C9-CCD6-4FF8-ACDF-F7ADAC6AB0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0EA7-9F6C-41E3-9C90-F4D038F623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8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D1E-9FA6-4482-8237-4BFA037B14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92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3F7F-04A4-454B-AF03-18024AEBB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93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FA3E-FC2A-436A-8BA5-6A367097A5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4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A230-F5B4-4038-A3AA-DDA49FEECC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DB38-2D17-407C-A7DD-3AF59CA716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78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9682-69F1-4B7D-A1A8-A01305930C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9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882F-63E5-4589-96ED-A25CF232B1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8321-D0CD-44ED-B2FF-41F43B4D38B5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F5BEF9-B23B-4591-B188-ABC92FE2A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2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4090-6995-455C-942A-5C7E216BD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9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5530-43C5-4DBE-B24D-0B4F97BD6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41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05C9-CCD6-4FF8-ACDF-F7ADAC6AB0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5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0EA7-9F6C-41E3-9C90-F4D038F623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7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ED1E-9FA6-4482-8237-4BFA037B14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99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93F7F-04A4-454B-AF03-18024AEBB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4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0E2C-EB1F-4886-9E11-DAAF2D43586C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4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5A93-EB6F-4030-9342-7F46CA9BBD56}" type="datetime1">
              <a:rPr lang="en-US" smtClean="0"/>
              <a:t>12/24/2010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76AD-ACE0-43AA-BA58-DAC46BA6C215}" type="datetime1">
              <a:rPr lang="en-US" smtClean="0"/>
              <a:t>12/24/2010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6601-0DC5-4D17-875F-416AD0D10C2C}" type="datetime1">
              <a:rPr lang="en-US" smtClean="0"/>
              <a:t>12/24/2010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EBE1-CC6D-4778-A993-C3B22056E81E}" type="datetime1">
              <a:rPr lang="en-US" smtClean="0"/>
              <a:t>12/24/2010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1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DCA-6A8D-4C5C-88AE-60378A93D47C}" type="datetime1">
              <a:rPr lang="en-US" smtClean="0"/>
              <a:t>12/24/2010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0879-2D8F-4372-8078-387EF35C95A1}" type="datetime1">
              <a:rPr lang="en-US" smtClean="0"/>
              <a:t>12/24/2010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BEF9-B23B-4591-B188-ABC92FE2A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4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6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6F50-B482-4698-9B58-9EB6CD61E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6F50-B482-4698-9B58-9EB6CD61E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37.tmp"/><Relationship Id="rId7" Type="http://schemas.openxmlformats.org/officeDocument/2006/relationships/image" Target="../media/image41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tm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903238">
            <a:off x="90266" y="2072297"/>
            <a:ext cx="8153400" cy="1470025"/>
          </a:xfrm>
        </p:spPr>
        <p:txBody>
          <a:bodyPr>
            <a:normAutofit/>
          </a:bodyPr>
          <a:lstStyle/>
          <a:p>
            <a:r>
              <a:rPr lang="en-US" sz="3200" b="1" dirty="0"/>
              <a:t>Privacy and Security for Brower </a:t>
            </a:r>
            <a:r>
              <a:rPr lang="en-US" sz="3200" b="1" dirty="0" smtClean="0"/>
              <a:t>Extensions: </a:t>
            </a:r>
            <a:br>
              <a:rPr lang="en-US" sz="3200" b="1" dirty="0" smtClean="0"/>
            </a:br>
            <a:r>
              <a:rPr lang="en-US" sz="3200" b="1" dirty="0" smtClean="0"/>
              <a:t>A </a:t>
            </a:r>
            <a:r>
              <a:rPr lang="en-US" sz="3200" b="1" dirty="0"/>
              <a:t>Language-Based </a:t>
            </a:r>
            <a:r>
              <a:rPr lang="en-US" sz="3200" b="1" dirty="0" smtClean="0"/>
              <a:t>Approach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3810000"/>
            <a:ext cx="4114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Ben Livshits</a:t>
            </a:r>
          </a:p>
          <a:p>
            <a:pPr algn="r"/>
            <a:r>
              <a:rPr lang="en-US" sz="2400" dirty="0" smtClean="0"/>
              <a:t>Microsoft Research</a:t>
            </a:r>
          </a:p>
          <a:p>
            <a:pPr algn="r"/>
            <a:r>
              <a:rPr lang="en-US" sz="2400" dirty="0" smtClean="0"/>
              <a:t>Redmond, Washington</a:t>
            </a:r>
            <a:endParaRPr lang="en-US" sz="2400" dirty="0"/>
          </a:p>
        </p:txBody>
      </p:sp>
      <p:pic>
        <p:nvPicPr>
          <p:cNvPr id="3074" name="Picture 2" descr="http://graphics.cs.cmu.edu/projects/photoclipart/MicrosoftResearchLogo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6019800"/>
            <a:ext cx="2095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1" y="1524000"/>
            <a:ext cx="57531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1440" rtlCol="0" anchor="t" anchorCtr="0"/>
          <a:lstStyle/>
          <a:p>
            <a:r>
              <a:rPr lang="en-US" sz="2000" b="1" dirty="0" smtClean="0"/>
              <a:t>Browser equipped with RePriv</a:t>
            </a:r>
            <a:endParaRPr lang="en-US" sz="2000" b="1" dirty="0"/>
          </a:p>
        </p:txBody>
      </p:sp>
      <p:cxnSp>
        <p:nvCxnSpPr>
          <p:cNvPr id="33" name="Elbow Connector 9"/>
          <p:cNvCxnSpPr>
            <a:endCxn id="17" idx="0"/>
          </p:cNvCxnSpPr>
          <p:nvPr/>
        </p:nvCxnSpPr>
        <p:spPr>
          <a:xfrm>
            <a:off x="5105400" y="3581400"/>
            <a:ext cx="2797066" cy="156210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9"/>
          <p:cNvCxnSpPr>
            <a:stCxn id="12" idx="3"/>
            <a:endCxn id="16" idx="1"/>
          </p:cNvCxnSpPr>
          <p:nvPr/>
        </p:nvCxnSpPr>
        <p:spPr>
          <a:xfrm>
            <a:off x="5105400" y="3124200"/>
            <a:ext cx="1905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9"/>
          <p:cNvCxnSpPr>
            <a:stCxn id="14" idx="3"/>
          </p:cNvCxnSpPr>
          <p:nvPr/>
        </p:nvCxnSpPr>
        <p:spPr>
          <a:xfrm>
            <a:off x="5105400" y="5600700"/>
            <a:ext cx="1920766" cy="0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RePriv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2098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mining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895600" y="2209800"/>
            <a:ext cx="2209800" cy="1371600"/>
            <a:chOff x="2895600" y="2209800"/>
            <a:chExt cx="2209800" cy="1371600"/>
          </a:xfrm>
        </p:grpSpPr>
        <p:sp>
          <p:nvSpPr>
            <p:cNvPr id="5" name="Rectangle 4"/>
            <p:cNvSpPr/>
            <p:nvPr/>
          </p:nvSpPr>
          <p:spPr>
            <a:xfrm>
              <a:off x="2895600" y="22098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mining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0" y="23622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mining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25146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Core mining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26670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Miners</a:t>
              </a:r>
              <a:endParaRPr lang="en-US" dirty="0"/>
            </a:p>
          </p:txBody>
        </p:sp>
      </p:grpSp>
      <p:cxnSp>
        <p:nvCxnSpPr>
          <p:cNvPr id="18" name="Elbow Connector 9"/>
          <p:cNvCxnSpPr>
            <a:stCxn id="4" idx="2"/>
          </p:cNvCxnSpPr>
          <p:nvPr/>
        </p:nvCxnSpPr>
        <p:spPr>
          <a:xfrm>
            <a:off x="1409700" y="3124200"/>
            <a:ext cx="0" cy="1981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9"/>
          <p:cNvCxnSpPr>
            <a:stCxn id="12" idx="2"/>
          </p:cNvCxnSpPr>
          <p:nvPr/>
        </p:nvCxnSpPr>
        <p:spPr>
          <a:xfrm>
            <a:off x="4229100" y="3581400"/>
            <a:ext cx="0" cy="1524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2379" y="5105400"/>
            <a:ext cx="4593021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store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0400" y="26670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providers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6166" y="5143500"/>
            <a:ext cx="1752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party providers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3400" y="4229213"/>
            <a:ext cx="4593021" cy="685572"/>
            <a:chOff x="533400" y="4229213"/>
            <a:chExt cx="4593021" cy="685572"/>
          </a:xfrm>
        </p:grpSpPr>
        <p:sp>
          <p:nvSpPr>
            <p:cNvPr id="13" name="Rectangle 12"/>
            <p:cNvSpPr/>
            <p:nvPr/>
          </p:nvSpPr>
          <p:spPr>
            <a:xfrm>
              <a:off x="533400" y="4343400"/>
              <a:ext cx="4593021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RePriv APIs</a:t>
              </a:r>
              <a:endParaRPr lang="en-US" dirty="0"/>
            </a:p>
          </p:txBody>
        </p:sp>
        <p:pic>
          <p:nvPicPr>
            <p:cNvPr id="1028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29" y="4229214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6792" y="4229213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5296013" y="2166497"/>
            <a:ext cx="685572" cy="3966717"/>
            <a:chOff x="5296013" y="2166497"/>
            <a:chExt cx="685572" cy="3966717"/>
          </a:xfrm>
        </p:grpSpPr>
        <p:sp>
          <p:nvSpPr>
            <p:cNvPr id="15" name="Rectangle 14"/>
            <p:cNvSpPr/>
            <p:nvPr/>
          </p:nvSpPr>
          <p:spPr>
            <a:xfrm rot="16200000">
              <a:off x="3695700" y="3924300"/>
              <a:ext cx="38862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consent and policies</a:t>
              </a:r>
              <a:endParaRPr lang="en-US" dirty="0"/>
            </a:p>
          </p:txBody>
        </p:sp>
        <p:pic>
          <p:nvPicPr>
            <p:cNvPr id="50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96014" y="5447643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C:\tmp\Temporary Internet Files\Content.IE5\3R3LPV1M\MC90044216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296013" y="2166497"/>
              <a:ext cx="685571" cy="6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6441" y="6139934"/>
            <a:ext cx="140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(netflix.com)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99620" y="3657600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(imdb.com)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45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7" grpId="0" animBg="1"/>
      <p:bldP spid="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Mining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Taxonomy from first two levels of ODP taxonomy</a:t>
            </a:r>
          </a:p>
          <a:p>
            <a:pPr lvl="1"/>
            <a:r>
              <a:rPr lang="en-US" dirty="0" smtClean="0"/>
              <a:t>~450 categories total</a:t>
            </a:r>
          </a:p>
          <a:p>
            <a:pPr lvl="1"/>
            <a:r>
              <a:rPr lang="en-US" dirty="0" smtClean="0"/>
              <a:t>20 top-level categories</a:t>
            </a:r>
          </a:p>
          <a:p>
            <a:pPr lvl="1"/>
            <a:r>
              <a:rPr lang="en-US" dirty="0" smtClean="0"/>
              <a:t>Overlap exists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Naïve Bayes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categories </a:t>
            </a:r>
            <a:r>
              <a:rPr lang="en-US" dirty="0" smtClean="0"/>
              <a:t>equally likely</a:t>
            </a:r>
          </a:p>
          <a:p>
            <a:pPr lvl="1"/>
            <a:r>
              <a:rPr lang="en-US" dirty="0" smtClean="0"/>
              <a:t>Training: min(3000, # pages) sites per category</a:t>
            </a:r>
          </a:p>
          <a:p>
            <a:pPr lvl="1"/>
            <a:r>
              <a:rPr lang="en-US" dirty="0" smtClean="0"/>
              <a:t>Attribute </a:t>
            </a:r>
            <a:r>
              <a:rPr lang="en-US" dirty="0"/>
              <a:t>words occur in at least 15% of docs for ≥1 category</a:t>
            </a:r>
          </a:p>
          <a:p>
            <a:endParaRPr lang="en-US" dirty="0" smtClean="0"/>
          </a:p>
          <a:p>
            <a:r>
              <a:rPr lang="en-US" dirty="0" smtClean="0"/>
              <a:t>Classification </a:t>
            </a:r>
            <a:r>
              <a:rPr lang="en-US" dirty="0"/>
              <a:t>is fast enough: </a:t>
            </a:r>
            <a:r>
              <a:rPr lang="en-US" dirty="0" smtClean="0"/>
              <a:t>O(</a:t>
            </a:r>
            <a:r>
              <a:rPr lang="en-US" dirty="0" err="1" smtClean="0"/>
              <a:t>c</a:t>
            </a:r>
            <a:r>
              <a:rPr lang="en-US" dirty="0" err="1" smtClean="0">
                <a:latin typeface="Arial"/>
                <a:cs typeface="Arial"/>
              </a:rPr>
              <a:t>•</a:t>
            </a:r>
            <a:r>
              <a:rPr lang="en-US" dirty="0" err="1" smtClean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 is # words in document</a:t>
            </a:r>
          </a:p>
          <a:p>
            <a:pPr lvl="1"/>
            <a:r>
              <a:rPr lang="en-US" dirty="0"/>
              <a:t>c is # document categories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262106"/>
              </p:ext>
            </p:extLst>
          </p:nvPr>
        </p:nvGraphicFramePr>
        <p:xfrm>
          <a:off x="457200" y="4191000"/>
          <a:ext cx="3886200" cy="193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Mining Convergence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478659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2895600" y="4091492"/>
            <a:ext cx="0" cy="13187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47800" y="4091492"/>
            <a:ext cx="1447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3352800" y="1981200"/>
            <a:ext cx="3962400" cy="1676400"/>
          </a:xfrm>
          <a:prstGeom prst="wedgeRectCallout">
            <a:avLst>
              <a:gd name="adj1" fmla="val -61023"/>
              <a:gd name="adj2" fmla="val 7353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Converges quite fast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RePriv vs. the White Pages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momgoesgreen.com/wp-content/phone-book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4490"/>
            <a:ext cx="2125923" cy="31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993" r="7018" b="40003"/>
          <a:stretch/>
        </p:blipFill>
        <p:spPr bwMode="auto">
          <a:xfrm>
            <a:off x="3505199" y="3877596"/>
            <a:ext cx="5362075" cy="298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495611" y="1524000"/>
            <a:ext cx="5572189" cy="2286000"/>
            <a:chOff x="3531139" y="1524000"/>
            <a:chExt cx="5572189" cy="2286000"/>
          </a:xfrm>
        </p:grpSpPr>
        <p:pic>
          <p:nvPicPr>
            <p:cNvPr id="2" name="Picture 1" descr="research.microsoft.com/en-us/um/people/livshits/papers/tr/repriv_tr.pdf - Google Chrome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02" t="26122" r="49851" b="38899"/>
            <a:stretch/>
          </p:blipFill>
          <p:spPr>
            <a:xfrm>
              <a:off x="3531139" y="1524000"/>
              <a:ext cx="4393661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924800" y="2141306"/>
              <a:ext cx="1178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Source: 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WebMii.com</a:t>
              </a:r>
              <a:endParaRPr lang="en-US" sz="1400" b="1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378333" y="5013067"/>
            <a:ext cx="21658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profile confidence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557789" y="2329189"/>
            <a:ext cx="216586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# of observer samples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RePriv </a:t>
            </a:r>
            <a:r>
              <a:rPr lang="en-US" sz="3200" dirty="0" smtClean="0"/>
              <a:t>Miners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896705">
            <a:off x="2608433" y="3522527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rebuchet MS" pitchFamily="34" charset="0"/>
              </a:rPr>
              <a:t>VERIFIED</a:t>
            </a:r>
            <a:endParaRPr lang="en-US" sz="2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149" y="402967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rebuchet MS" pitchFamily="34" charset="0"/>
              </a:rPr>
              <a:t>^</a:t>
            </a:r>
            <a:endParaRPr lang="en-US" sz="5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 Verification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48600" cy="19812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i="1" dirty="0" smtClean="0"/>
              <a:t>Untrusted</a:t>
            </a:r>
            <a:r>
              <a:rPr lang="en-US" sz="1800" dirty="0" smtClean="0"/>
              <a:t> miners are written in Fine </a:t>
            </a:r>
          </a:p>
          <a:p>
            <a:pPr>
              <a:lnSpc>
                <a:spcPct val="160000"/>
              </a:lnSpc>
            </a:pPr>
            <a:r>
              <a:rPr lang="en-US" sz="1800" dirty="0" smtClean="0"/>
              <a:t>Refined types on security-critical arguments to reflect policy needs</a:t>
            </a:r>
          </a:p>
          <a:p>
            <a:pPr>
              <a:lnSpc>
                <a:spcPct val="160000"/>
              </a:lnSpc>
            </a:pPr>
            <a:r>
              <a:rPr lang="en-US" sz="1800" dirty="0" smtClean="0"/>
              <a:t>Policy at top of source code</a:t>
            </a:r>
          </a:p>
          <a:p>
            <a:pPr>
              <a:lnSpc>
                <a:spcPct val="160000"/>
              </a:lnSpc>
            </a:pPr>
            <a:r>
              <a:rPr lang="en-US" sz="1800" dirty="0" smtClean="0">
                <a:solidFill>
                  <a:srgbClr val="FFFF00"/>
                </a:solidFill>
              </a:rPr>
              <a:t>Won’t compile unless code follows policy</a:t>
            </a:r>
            <a:endParaRPr lang="en-US" sz="1800" dirty="0" smtClean="0">
              <a:solidFill>
                <a:srgbClr val="00CC00"/>
              </a:solidFill>
            </a:endParaRPr>
          </a:p>
          <a:p>
            <a:pPr lvl="1">
              <a:lnSpc>
                <a:spcPct val="160000"/>
              </a:lnSpc>
            </a:pPr>
            <a:endParaRPr lang="en-US" sz="1600" dirty="0" smtClean="0"/>
          </a:p>
          <a:p>
            <a:pPr>
              <a:lnSpc>
                <a:spcPct val="160000"/>
              </a:lnSpc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8804624"/>
              </p:ext>
            </p:extLst>
          </p:nvPr>
        </p:nvGraphicFramePr>
        <p:xfrm>
          <a:off x="1676400" y="4267200"/>
          <a:ext cx="6060187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7400"/>
                <a:gridCol w="1087755"/>
                <a:gridCol w="1305243"/>
                <a:gridCol w="1609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Miner Name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C# </a:t>
                      </a:r>
                      <a:r>
                        <a:rPr lang="en-US" sz="2400" dirty="0" err="1" smtClean="0"/>
                        <a:t>LoC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Fine </a:t>
                      </a:r>
                      <a:r>
                        <a:rPr lang="en-US" sz="2400" dirty="0" err="1" smtClean="0"/>
                        <a:t>LoC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Verif</a:t>
                      </a:r>
                      <a:r>
                        <a:rPr lang="en-US" sz="2400" dirty="0" smtClean="0"/>
                        <a:t>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TwitterMiner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BingMiner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NetflixMiner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GlueMiner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213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9.5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25403" cy="49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4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69342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assume </a:t>
            </a:r>
            <a:r>
              <a:rPr lang="en-US" sz="2400" dirty="0" err="1"/>
              <a:t>ExtensionId</a:t>
            </a:r>
            <a:r>
              <a:rPr lang="en-US" sz="2400" dirty="0"/>
              <a:t> </a:t>
            </a:r>
            <a:r>
              <a:rPr lang="en-US" sz="2400" dirty="0" smtClean="0"/>
              <a:t>"</a:t>
            </a:r>
            <a:r>
              <a:rPr lang="en-US" sz="2400" dirty="0" err="1" smtClean="0"/>
              <a:t>twitterminer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assume </a:t>
            </a:r>
            <a:r>
              <a:rPr lang="en-US" sz="2400" dirty="0" err="1" smtClean="0">
                <a:solidFill>
                  <a:srgbClr val="FFFF00"/>
                </a:solidFill>
              </a:rPr>
              <a:t>CanCommunicateXHR</a:t>
            </a:r>
            <a:r>
              <a:rPr lang="en-US" sz="2400" dirty="0" smtClean="0">
                <a:solidFill>
                  <a:srgbClr val="FFFF00"/>
                </a:solidFill>
              </a:rPr>
              <a:t> "twitter.com“ Nil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assume  </a:t>
            </a:r>
            <a:r>
              <a:rPr lang="en-US" sz="2400" dirty="0" err="1" smtClean="0">
                <a:solidFill>
                  <a:srgbClr val="FFFF00"/>
                </a:solidFill>
              </a:rPr>
              <a:t>CanUpdateStore</a:t>
            </a:r>
            <a:r>
              <a:rPr lang="en-US" sz="2400" dirty="0" smtClean="0">
                <a:solidFill>
                  <a:srgbClr val="FFFF00"/>
                </a:solidFill>
              </a:rPr>
              <a:t>("twitter.com“ “</a:t>
            </a:r>
            <a:r>
              <a:rPr lang="en-US" sz="2400" dirty="0" err="1" smtClean="0">
                <a:solidFill>
                  <a:srgbClr val="FFFF00"/>
                </a:solidFill>
              </a:rPr>
              <a:t>twitterminer</a:t>
            </a:r>
            <a:r>
              <a:rPr lang="en-US" sz="2400" dirty="0" smtClean="0">
                <a:solidFill>
                  <a:srgbClr val="FFFF00"/>
                </a:solidFill>
              </a:rPr>
              <a:t>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val</a:t>
            </a:r>
            <a:r>
              <a:rPr lang="en-US" sz="2400" dirty="0" smtClean="0"/>
              <a:t> </a:t>
            </a:r>
            <a:r>
              <a:rPr lang="en-US" sz="2400" dirty="0" err="1" smtClean="0"/>
              <a:t>MakeRequest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FF00"/>
                </a:solidFill>
              </a:rPr>
              <a:t>p:provs</a:t>
            </a:r>
            <a:r>
              <a:rPr lang="en-US" sz="2400" dirty="0" smtClean="0"/>
              <a:t>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  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({</a:t>
            </a:r>
            <a:r>
              <a:rPr lang="en-US" sz="2400" dirty="0" err="1" smtClean="0">
                <a:solidFill>
                  <a:srgbClr val="FFFF00"/>
                </a:solidFill>
              </a:rPr>
              <a:t>host:string</a:t>
            </a:r>
            <a:r>
              <a:rPr lang="en-US" sz="2400" dirty="0" smtClean="0">
                <a:solidFill>
                  <a:srgbClr val="FFFF00"/>
                </a:solidFill>
              </a:rPr>
              <a:t> | </a:t>
            </a:r>
            <a:r>
              <a:rPr lang="en-US" sz="2400" dirty="0" err="1" smtClean="0">
                <a:solidFill>
                  <a:srgbClr val="FFFF00"/>
                </a:solidFill>
              </a:rPr>
              <a:t>CanCommunicate</a:t>
            </a:r>
            <a:r>
              <a:rPr lang="en-US" sz="2400" dirty="0" smtClean="0">
                <a:solidFill>
                  <a:srgbClr val="FFFF00"/>
                </a:solidFill>
              </a:rPr>
              <a:t> host p</a:t>
            </a:r>
            <a:r>
              <a:rPr lang="en-US" sz="2400" dirty="0">
                <a:solidFill>
                  <a:srgbClr val="FFFF00"/>
                </a:solidFill>
              </a:rPr>
              <a:t>}) </a:t>
            </a:r>
            <a:r>
              <a:rPr lang="en-US" sz="2400" dirty="0" smtClean="0">
                <a:solidFill>
                  <a:srgbClr val="FFFF00"/>
                </a:solidFill>
              </a:rPr>
              <a:t>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en-US" sz="2400" dirty="0" smtClean="0"/>
              <a:t>-&gt;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smtClean="0"/>
              <a:t>		    t:</a:t>
            </a:r>
            <a:r>
              <a:rPr lang="en-US" sz="2400" dirty="0" smtClean="0">
                <a:solidFill>
                  <a:srgbClr val="FFFF00"/>
                </a:solidFill>
              </a:rPr>
              <a:t>tracked&lt;string,p</a:t>
            </a:r>
            <a:r>
              <a:rPr lang="en-US" sz="2400" dirty="0">
                <a:solidFill>
                  <a:srgbClr val="FFFF00"/>
                </a:solidFill>
              </a:rPr>
              <a:t>&gt; </a:t>
            </a:r>
            <a:r>
              <a:rPr lang="en-US" sz="2400" dirty="0" smtClean="0"/>
              <a:t>-&gt;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…</a:t>
            </a:r>
          </a:p>
          <a:p>
            <a:pPr marL="0" indent="0">
              <a:buNone/>
            </a:pPr>
            <a:r>
              <a:rPr lang="en-US" sz="2400" dirty="0" smtClean="0"/>
              <a:t>      		    </a:t>
            </a:r>
            <a:r>
              <a:rPr lang="en-US" sz="2400" dirty="0" smtClean="0">
                <a:solidFill>
                  <a:srgbClr val="FFFF00"/>
                </a:solidFill>
              </a:rPr>
              <a:t>tracked&lt;</a:t>
            </a:r>
            <a:r>
              <a:rPr lang="en-US" sz="2400" dirty="0" err="1" smtClean="0">
                <a:solidFill>
                  <a:srgbClr val="FFFF00"/>
                </a:solidFill>
              </a:rPr>
              <a:t>string,fp</a:t>
            </a:r>
            <a:r>
              <a:rPr lang="en-US" sz="2400" dirty="0" smtClean="0">
                <a:solidFill>
                  <a:srgbClr val="FFFF00"/>
                </a:solidFill>
              </a:rPr>
              <a:t>&gt;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val</a:t>
            </a:r>
            <a:r>
              <a:rPr lang="en-US" sz="2400" dirty="0" smtClean="0"/>
              <a:t> </a:t>
            </a:r>
            <a:r>
              <a:rPr lang="en-US" sz="2400" dirty="0" err="1" smtClean="0"/>
              <a:t>AddEntry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({</a:t>
            </a:r>
            <a:r>
              <a:rPr lang="en-US" sz="2400" dirty="0" err="1">
                <a:solidFill>
                  <a:srgbClr val="FFFF00"/>
                </a:solidFill>
              </a:rPr>
              <a:t>p:provs</a:t>
            </a:r>
            <a:r>
              <a:rPr lang="en-US" sz="2400" dirty="0">
                <a:solidFill>
                  <a:srgbClr val="FFFF00"/>
                </a:solidFill>
              </a:rPr>
              <a:t> | </a:t>
            </a:r>
            <a:r>
              <a:rPr lang="en-US" sz="2400" dirty="0" err="1" smtClean="0">
                <a:solidFill>
                  <a:srgbClr val="FFFF00"/>
                </a:solidFill>
              </a:rPr>
              <a:t>CanUpdateStore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p})</a:t>
            </a:r>
            <a:r>
              <a:rPr lang="en-US" sz="2400" dirty="0"/>
              <a:t> -&gt;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err="1" smtClean="0"/>
              <a:t>data:</a:t>
            </a:r>
            <a:r>
              <a:rPr lang="en-US" sz="2400" dirty="0" err="1" smtClean="0">
                <a:solidFill>
                  <a:srgbClr val="FFFF00"/>
                </a:solidFill>
              </a:rPr>
              <a:t>tracked</a:t>
            </a:r>
            <a:r>
              <a:rPr lang="en-US" sz="2400" dirty="0" smtClean="0">
                <a:solidFill>
                  <a:srgbClr val="FFFF00"/>
                </a:solidFill>
              </a:rPr>
              <a:t>&lt;</a:t>
            </a:r>
            <a:r>
              <a:rPr lang="en-US" sz="2400" dirty="0" err="1" smtClean="0">
                <a:solidFill>
                  <a:srgbClr val="FFFF00"/>
                </a:solidFill>
              </a:rPr>
              <a:t>string,p</a:t>
            </a:r>
            <a:r>
              <a:rPr lang="en-US" sz="2400" dirty="0">
                <a:solidFill>
                  <a:srgbClr val="FFFF00"/>
                </a:solidFill>
              </a:rPr>
              <a:t>&gt;</a:t>
            </a:r>
            <a:r>
              <a:rPr lang="en-US" sz="2400" dirty="0"/>
              <a:t> -&gt;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/>
              <a:t>string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>
                <a:solidFill>
                  <a:srgbClr val="FFFF00"/>
                </a:solidFill>
              </a:rPr>
              <a:t>tracked&lt;list&lt;string</a:t>
            </a:r>
            <a:r>
              <a:rPr lang="en-US" sz="2400" dirty="0">
                <a:solidFill>
                  <a:srgbClr val="FFFF00"/>
                </a:solidFill>
              </a:rPr>
              <a:t>&gt;,p&gt; </a:t>
            </a:r>
            <a:r>
              <a:rPr lang="en-US" sz="2400" dirty="0"/>
              <a:t>-&gt;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/>
              <a:t>…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 smtClean="0"/>
              <a:t>unit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752600"/>
            <a:ext cx="838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998710"/>
            <a:ext cx="1752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Personal store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04900" y="4476964"/>
            <a:ext cx="0" cy="521746"/>
          </a:xfrm>
          <a:prstGeom prst="straightConnector1">
            <a:avLst/>
          </a:prstGeom>
          <a:ln w="38100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6200" y="2819400"/>
            <a:ext cx="2362200" cy="914400"/>
            <a:chOff x="6400800" y="2667000"/>
            <a:chExt cx="2362200" cy="914400"/>
          </a:xfrm>
        </p:grpSpPr>
        <p:cxnSp>
          <p:nvCxnSpPr>
            <p:cNvPr id="10" name="Elbow Connector 9"/>
            <p:cNvCxnSpPr>
              <a:endCxn id="11" idx="1"/>
            </p:cNvCxnSpPr>
            <p:nvPr/>
          </p:nvCxnSpPr>
          <p:spPr>
            <a:xfrm>
              <a:off x="6400800" y="3124200"/>
              <a:ext cx="609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oval" w="med" len="sm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010400" y="2667000"/>
              <a:ext cx="1752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Web site</a:t>
              </a:r>
              <a:endParaRPr lang="en-US" sz="2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981200"/>
            <a:ext cx="9220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494" y="4255546"/>
            <a:ext cx="89916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Update interest profile based on Netflix.com interactions</a:t>
            </a:r>
          </a:p>
          <a:p>
            <a:pPr lvl="1"/>
            <a:r>
              <a:rPr lang="en-US" dirty="0" smtClean="0"/>
              <a:t>Watches </a:t>
            </a:r>
            <a:r>
              <a:rPr lang="en-US" dirty="0"/>
              <a:t>clicks on rating links, updates store</a:t>
            </a:r>
          </a:p>
          <a:p>
            <a:pPr lvl="1"/>
            <a:r>
              <a:rPr lang="en-US" dirty="0"/>
              <a:t>Reads store to find recently-viewed movies by genre</a:t>
            </a:r>
          </a:p>
          <a:p>
            <a:endParaRPr lang="en-US" dirty="0" smtClean="0"/>
          </a:p>
          <a:p>
            <a:r>
              <a:rPr lang="en-US" dirty="0" smtClean="0"/>
              <a:t>Can provide this information </a:t>
            </a:r>
            <a:r>
              <a:rPr lang="en-US" dirty="0"/>
              <a:t>on request </a:t>
            </a:r>
            <a:r>
              <a:rPr lang="en-US" dirty="0" smtClean="0"/>
              <a:t>to </a:t>
            </a:r>
          </a:p>
          <a:p>
            <a:pPr lvl="1"/>
            <a:r>
              <a:rPr lang="en-US" dirty="0" smtClean="0"/>
              <a:t>fandango.com</a:t>
            </a:r>
          </a:p>
          <a:p>
            <a:pPr lvl="1"/>
            <a:r>
              <a:rPr lang="en-US" dirty="0" smtClean="0"/>
              <a:t>amazon.com</a:t>
            </a:r>
          </a:p>
          <a:p>
            <a:pPr lvl="1"/>
            <a:r>
              <a:rPr lang="en-US" dirty="0" smtClean="0"/>
              <a:t>metacritic.com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58" y="1600200"/>
            <a:ext cx="2014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4771697" y="1447800"/>
            <a:ext cx="4038600" cy="1828800"/>
          </a:xfrm>
          <a:prstGeom prst="wedgeRoundRectCallout">
            <a:avLst>
              <a:gd name="adj1" fmla="val -26588"/>
              <a:gd name="adj2" fmla="val 2015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b="1" dirty="0" smtClean="0"/>
              <a:t>114</a:t>
            </a:r>
            <a:r>
              <a:rPr lang="en-US" sz="2800" dirty="0" smtClean="0"/>
              <a:t> lines of Fine code</a:t>
            </a:r>
            <a:endParaRPr lang="en-US" sz="2800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52400" y="2871952"/>
            <a:ext cx="5867400" cy="3681248"/>
          </a:xfrm>
          <a:prstGeom prst="wedgeRoundRectCallout">
            <a:avLst>
              <a:gd name="adj1" fmla="val 58075"/>
              <a:gd name="adj2" fmla="val -469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assume </a:t>
            </a:r>
            <a:r>
              <a:rPr lang="en-US" sz="1200" b="1" dirty="0" err="1" smtClean="0"/>
              <a:t>ExtensionId</a:t>
            </a:r>
            <a:r>
              <a:rPr lang="en-US" sz="1200" b="1" dirty="0" smtClean="0"/>
              <a:t>  </a:t>
            </a:r>
            <a:r>
              <a:rPr lang="en-US" sz="1200" b="1" dirty="0"/>
              <a:t>"</a:t>
            </a:r>
            <a:r>
              <a:rPr lang="en-US" sz="1200" b="1" dirty="0" err="1"/>
              <a:t>netflixminer</a:t>
            </a:r>
            <a:r>
              <a:rPr lang="en-US" sz="1200" b="1" dirty="0"/>
              <a:t>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forall</a:t>
            </a:r>
            <a:r>
              <a:rPr lang="en-US" sz="1200" b="1" dirty="0" smtClean="0"/>
              <a:t> </a:t>
            </a:r>
            <a:r>
              <a:rPr lang="en-US" sz="1200" b="1" dirty="0"/>
              <a:t>(</a:t>
            </a:r>
            <a:r>
              <a:rPr lang="en-US" sz="1200" b="1" dirty="0" err="1"/>
              <a:t>s:string</a:t>
            </a:r>
            <a:r>
              <a:rPr lang="en-US" sz="1200" b="1" dirty="0"/>
              <a:t>) . (</a:t>
            </a:r>
            <a:r>
              <a:rPr lang="en-US" sz="1200" b="1" dirty="0" err="1"/>
              <a:t>ExtensionId</a:t>
            </a:r>
            <a:r>
              <a:rPr lang="en-US" sz="1200" b="1" dirty="0"/>
              <a:t> s) =&gt; </a:t>
            </a:r>
            <a:r>
              <a:rPr lang="en-US" sz="1200" b="1" dirty="0" err="1"/>
              <a:t>CanUpdateStore</a:t>
            </a:r>
            <a:r>
              <a:rPr lang="en-US" sz="1200" b="1" dirty="0"/>
              <a:t> (P "netflix.com" s)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forall</a:t>
            </a:r>
            <a:r>
              <a:rPr lang="en-US" sz="1200" b="1" dirty="0" smtClean="0"/>
              <a:t> </a:t>
            </a:r>
            <a:r>
              <a:rPr lang="en-US" sz="1200" b="1" dirty="0"/>
              <a:t>(</a:t>
            </a:r>
            <a:r>
              <a:rPr lang="en-US" sz="1200" b="1" dirty="0" err="1"/>
              <a:t>s:string</a:t>
            </a:r>
            <a:r>
              <a:rPr lang="en-US" sz="1200" b="1" dirty="0"/>
              <a:t>) . </a:t>
            </a:r>
            <a:r>
              <a:rPr lang="en-US" sz="1200" b="1" dirty="0" err="1"/>
              <a:t>CanReadDOMId</a:t>
            </a:r>
            <a:r>
              <a:rPr lang="en-US" sz="1200" b="1" dirty="0"/>
              <a:t> "netflix.com" s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"rv1"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"rv2"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"rv3"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"rv4"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CanReadDOMClass</a:t>
            </a:r>
            <a:r>
              <a:rPr lang="en-US" sz="1200" b="1" dirty="0" smtClean="0"/>
              <a:t> </a:t>
            </a:r>
            <a:r>
              <a:rPr lang="en-US" sz="1200" b="1" dirty="0"/>
              <a:t>"netflix.com" "rv5"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CanCaptureEvents</a:t>
            </a:r>
            <a:r>
              <a:rPr lang="en-US" sz="1200" b="1" dirty="0" smtClean="0"/>
              <a:t> </a:t>
            </a:r>
            <a:r>
              <a:rPr lang="en-US" sz="1200" b="1" dirty="0"/>
              <a:t>"</a:t>
            </a:r>
            <a:r>
              <a:rPr lang="en-US" sz="1200" b="1" dirty="0" err="1"/>
              <a:t>onclick</a:t>
            </a:r>
            <a:r>
              <a:rPr lang="en-US" sz="1200" b="1" dirty="0"/>
              <a:t>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CanServeInformation</a:t>
            </a:r>
            <a:r>
              <a:rPr lang="en-US" sz="1200" b="1" dirty="0" smtClean="0"/>
              <a:t> </a:t>
            </a:r>
            <a:r>
              <a:rPr lang="en-US" sz="1200" b="1" dirty="0"/>
              <a:t>"fandango.com"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CanServeInformation</a:t>
            </a:r>
            <a:r>
              <a:rPr lang="en-US" sz="1200" b="1" dirty="0"/>
              <a:t> </a:t>
            </a:r>
            <a:r>
              <a:rPr lang="en-US" sz="1200" b="1" dirty="0" smtClean="0"/>
              <a:t>"amazon.com</a:t>
            </a:r>
            <a:r>
              <a:rPr lang="en-US" sz="1200" b="1" dirty="0"/>
              <a:t>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CanServeInformation</a:t>
            </a:r>
            <a:r>
              <a:rPr lang="en-US" sz="1200" b="1" dirty="0" smtClean="0"/>
              <a:t> </a:t>
            </a:r>
            <a:r>
              <a:rPr lang="en-US" sz="1200" b="1" dirty="0"/>
              <a:t>"metacritic.com" 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CanHandleSites</a:t>
            </a:r>
            <a:r>
              <a:rPr lang="en-US" sz="1200" b="1" dirty="0" smtClean="0"/>
              <a:t> </a:t>
            </a:r>
            <a:r>
              <a:rPr lang="en-US" sz="1200" b="1" dirty="0"/>
              <a:t>"netflix.com"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CanReadStore</a:t>
            </a:r>
            <a:r>
              <a:rPr lang="en-US" sz="1200" b="1" dirty="0" smtClean="0"/>
              <a:t> </a:t>
            </a:r>
            <a:r>
              <a:rPr lang="en-US" sz="1200" b="1" dirty="0"/>
              <a:t>(P "netflix.com" "</a:t>
            </a:r>
            <a:r>
              <a:rPr lang="en-US" sz="1200" b="1" dirty="0" err="1"/>
              <a:t>netflixminer</a:t>
            </a:r>
            <a:r>
              <a:rPr lang="en-US" sz="1200" b="1" dirty="0"/>
              <a:t>")</a:t>
            </a:r>
          </a:p>
          <a:p>
            <a:pPr marL="0" indent="0">
              <a:buNone/>
            </a:pPr>
            <a:r>
              <a:rPr lang="en-US" sz="1200" b="1" dirty="0"/>
              <a:t>assume </a:t>
            </a:r>
            <a:r>
              <a:rPr lang="en-US" sz="1200" b="1" dirty="0" err="1" smtClean="0"/>
              <a:t>CanReadLocalFile</a:t>
            </a:r>
            <a:r>
              <a:rPr lang="en-US" sz="1200" b="1" dirty="0" smtClean="0"/>
              <a:t> </a:t>
            </a:r>
            <a:r>
              <a:rPr lang="en-US" sz="1200" b="1" dirty="0"/>
              <a:t>"moviegenres.txt"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47700" y="1752600"/>
            <a:ext cx="4876800" cy="2881148"/>
          </a:xfrm>
          <a:prstGeom prst="wedgeRoundRectCallout">
            <a:avLst>
              <a:gd name="adj1" fmla="val 81137"/>
              <a:gd name="adj2" fmla="val 7116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let </a:t>
            </a:r>
            <a:r>
              <a:rPr lang="en-US" sz="1800" dirty="0" err="1"/>
              <a:t>doGetMovies</a:t>
            </a:r>
            <a:r>
              <a:rPr lang="en-US" sz="1800" dirty="0"/>
              <a:t> genre </a:t>
            </a:r>
            <a:r>
              <a:rPr lang="en-US" sz="1800" dirty="0" err="1"/>
              <a:t>cdom</a:t>
            </a:r>
            <a:r>
              <a:rPr lang="en-US" sz="1800" dirty="0"/>
              <a:t> =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…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let </a:t>
            </a:r>
            <a:r>
              <a:rPr lang="en-US" sz="1800" dirty="0" err="1">
                <a:solidFill>
                  <a:srgbClr val="FFFF00"/>
                </a:solidFill>
              </a:rPr>
              <a:t>flixEnts</a:t>
            </a:r>
            <a:r>
              <a:rPr lang="en-US" sz="1800" dirty="0"/>
              <a:t> = </a:t>
            </a:r>
            <a:r>
              <a:rPr lang="en-US" sz="1800" dirty="0" err="1" smtClean="0">
                <a:solidFill>
                  <a:srgbClr val="FFFF00"/>
                </a:solidFill>
              </a:rPr>
              <a:t>GetStoreEntriesByTopic</a:t>
            </a: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                       </a:t>
            </a:r>
            <a:r>
              <a:rPr lang="en-US" sz="1800" dirty="0" err="1" smtClean="0"/>
              <a:t>myprov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FFFF00"/>
                </a:solidFill>
              </a:rPr>
              <a:t>"movie" </a:t>
            </a:r>
            <a:r>
              <a:rPr lang="en-US" sz="1800" dirty="0"/>
              <a:t>in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smtClean="0"/>
              <a:t>let </a:t>
            </a:r>
            <a:r>
              <a:rPr lang="en-US" sz="1800" dirty="0" err="1">
                <a:solidFill>
                  <a:srgbClr val="FFFF00"/>
                </a:solidFill>
              </a:rPr>
              <a:t>genreFlix</a:t>
            </a:r>
            <a:r>
              <a:rPr lang="en-US" sz="1800" dirty="0"/>
              <a:t> = bind </a:t>
            </a:r>
            <a:r>
              <a:rPr lang="en-US" sz="1800" dirty="0" err="1"/>
              <a:t>myprov</a:t>
            </a:r>
            <a:r>
              <a:rPr lang="en-US" sz="1800" dirty="0"/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flixEnts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dirty="0" err="1" smtClean="0">
                <a:solidFill>
                  <a:srgbClr val="FFFF00"/>
                </a:solidFill>
              </a:rPr>
              <a:t>filterByGenre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genre)</a:t>
            </a:r>
            <a:r>
              <a:rPr lang="en-US" sz="1800" dirty="0"/>
              <a:t> </a:t>
            </a:r>
            <a:r>
              <a:rPr lang="en-US" sz="1800" dirty="0" smtClean="0"/>
              <a:t>in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ExtensionReturn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cdom</a:t>
            </a:r>
            <a:r>
              <a:rPr lang="en-US" sz="1800" dirty="0"/>
              <a:t> </a:t>
            </a:r>
            <a:r>
              <a:rPr lang="en-US" sz="1800" dirty="0" err="1"/>
              <a:t>myprov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FF00"/>
                </a:solidFill>
              </a:rPr>
              <a:t>genreFlix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animBg="1"/>
      <p:bldP spid="16" grpId="1" animBg="1"/>
      <p:bldP spid="17" grpId="0" uiExpand="1" build="p" animBg="1"/>
      <p:bldP spid="14" grpId="0" build="p" animBg="1"/>
      <p:bldP spid="14" grpI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Experimental Evaluation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896705">
            <a:off x="134750" y="3998805"/>
            <a:ext cx="1895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CC66"/>
                </a:solidFill>
              </a:rPr>
              <a:t>REAL-WORLD</a:t>
            </a:r>
            <a:endParaRPr lang="en-US" sz="2400" b="1" dirty="0">
              <a:solidFill>
                <a:srgbClr val="00CC66"/>
              </a:solidFill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63927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rebuchet MS" pitchFamily="34" charset="0"/>
              </a:rPr>
              <a:t>^</a:t>
            </a:r>
            <a:endParaRPr lang="en-US" sz="5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Privacy-Aware News Personalization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244493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191AD-A1EE-4321-BC13-4C281DBB7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04191AD-A1EE-4321-BC13-4C281DBB7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7CB486-5A3F-4033-8D7E-FDA3DD98E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D7CB486-5A3F-4033-8D7E-FDA3DD98E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9D410D-31C9-40A7-B741-0D020F38A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D9D410D-31C9-40A7-B741-0D020F38A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F172B4-6A9D-4135-984A-4FB912782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AF172B4-6A9D-4135-984A-4FB912782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04BAAF-C094-4354-8C1C-D48B5BB70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C04BAAF-C094-4354-8C1C-D48B5BB70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24E6D-8837-479D-B60D-73DE44FE4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9324E6D-8837-479D-B60D-73DE44FE4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 descr="http://apt.bitcore.org/stuff/ie-toolbar-h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3581400"/>
            <a:ext cx="2667000" cy="1007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RePriv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8099" y="3581400"/>
            <a:ext cx="2667000" cy="1007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1800" dirty="0" smtClean="0"/>
              <a:t>Verifiably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 smtClean="0"/>
              <a:t>secure extensions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76400" y="4952999"/>
            <a:ext cx="5715000" cy="1007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/>
              <a:t>Language-based foundations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6400" y="1905001"/>
            <a:ext cx="5715000" cy="3047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Provide missing functionality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Faster evolution that browsers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Embed themselves into browser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…which has security implications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47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5" grpId="0" animBg="1"/>
      <p:bldP spid="5" grpId="1" uiExpand="1" build="allAtOnce" animBg="1"/>
      <p:bldP spid="5" grpId="2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Policy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5613"/>
            <a:ext cx="4571575" cy="4189887"/>
          </a:xfrm>
          <a:prstGeom prst="rect">
            <a:avLst/>
          </a:prstGeom>
          <a:ln w="19050">
            <a:solidFill>
              <a:schemeClr val="tx1">
                <a:lumMod val="75000"/>
              </a:schemeClr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3962400" y="5181600"/>
            <a:ext cx="4419600" cy="1447800"/>
          </a:xfrm>
          <a:prstGeom prst="wedgeRoundRectCallout">
            <a:avLst>
              <a:gd name="adj1" fmla="val -120918"/>
              <a:gd name="adj2" fmla="val -178730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/>
            <a:r>
              <a:rPr lang="en-US" sz="2400" dirty="0"/>
              <a:t>Change </a:t>
            </a:r>
            <a:r>
              <a:rPr lang="en-US" sz="2400" dirty="0" err="1"/>
              <a:t>TextContent</a:t>
            </a:r>
            <a:r>
              <a:rPr lang="en-US" sz="2400" dirty="0"/>
              <a:t> of selected anchor and div elements on nytimes.com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8" b="31950"/>
          <a:stretch/>
        </p:blipFill>
        <p:spPr>
          <a:xfrm>
            <a:off x="6096000" y="3193576"/>
            <a:ext cx="2857500" cy="1132764"/>
          </a:xfr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9" name="Left Arrow 8"/>
          <p:cNvSpPr/>
          <p:nvPr/>
        </p:nvSpPr>
        <p:spPr>
          <a:xfrm>
            <a:off x="4953000" y="3505200"/>
            <a:ext cx="1023582" cy="4572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5072418" y="1345442"/>
            <a:ext cx="3842982" cy="1447800"/>
          </a:xfrm>
          <a:prstGeom prst="wedgeRoundRectCallout">
            <a:avLst>
              <a:gd name="adj1" fmla="val 4520"/>
              <a:gd name="adj2" fmla="val 76043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/>
            <a:r>
              <a:rPr lang="en-US" sz="2400" dirty="0" smtClean="0"/>
              <a:t>Query del.icio.us with top interest data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495800" y="1600200"/>
            <a:ext cx="4419600" cy="1447800"/>
          </a:xfrm>
          <a:prstGeom prst="wedgeRoundRectCallout">
            <a:avLst>
              <a:gd name="adj1" fmla="val -121844"/>
              <a:gd name="adj2" fmla="val 2260"/>
              <a:gd name="adj3" fmla="val 166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/>
            <a:r>
              <a:rPr lang="en-US" sz="2400" dirty="0"/>
              <a:t>Change “</a:t>
            </a:r>
            <a:r>
              <a:rPr lang="en-US" sz="2400" dirty="0" err="1"/>
              <a:t>href</a:t>
            </a:r>
            <a:r>
              <a:rPr lang="en-US" sz="2400" dirty="0"/>
              <a:t>” attribute of anchor elements on nytimes.com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333500" y="2819400"/>
            <a:ext cx="48387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78568" y="2223702"/>
            <a:ext cx="2701065" cy="1754326"/>
            <a:chOff x="152400" y="1752600"/>
            <a:chExt cx="8795726" cy="388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52600"/>
              <a:ext cx="4376126" cy="3886200"/>
            </a:xfrm>
            <a:prstGeom prst="rect">
              <a:avLst/>
            </a:prstGeom>
            <a:ln w="1905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752600"/>
              <a:ext cx="4240223" cy="3886200"/>
            </a:xfrm>
            <a:prstGeom prst="rect">
              <a:avLst/>
            </a:prstGeom>
            <a:ln w="19050">
              <a:solidFill>
                <a:schemeClr val="tx1">
                  <a:lumMod val="75000"/>
                </a:schemeClr>
              </a:solidFill>
            </a:ln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23701"/>
            <a:ext cx="2209800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Technology/Web 2.0</a:t>
            </a:r>
          </a:p>
          <a:p>
            <a:r>
              <a:rPr lang="en-US" dirty="0" smtClean="0"/>
              <a:t>Technology/Mobile</a:t>
            </a:r>
          </a:p>
          <a:p>
            <a:r>
              <a:rPr lang="en-US" dirty="0" smtClean="0"/>
              <a:t>Science/Chemistry</a:t>
            </a:r>
          </a:p>
          <a:p>
            <a:r>
              <a:rPr lang="en-US" dirty="0" smtClean="0"/>
              <a:t>Science/Physics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28" name="Picture 4" descr="http://brynnevans.com/blog/wp-content/uploads/2010/02/turker-credit-to-egoldvi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3702"/>
            <a:ext cx="2455470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316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2,200 questions</a:t>
            </a:r>
          </a:p>
          <a:p>
            <a:r>
              <a:rPr lang="en-US" dirty="0" smtClean="0"/>
              <a:t>Over 3 days</a:t>
            </a:r>
          </a:p>
          <a:p>
            <a:r>
              <a:rPr lang="en-US" dirty="0" smtClean="0"/>
              <a:t>Types of results</a:t>
            </a:r>
          </a:p>
          <a:p>
            <a:pPr lvl="1"/>
            <a:r>
              <a:rPr lang="en-US" dirty="0" smtClean="0"/>
              <a:t>Default </a:t>
            </a:r>
          </a:p>
          <a:p>
            <a:pPr lvl="1"/>
            <a:r>
              <a:rPr lang="en-US" dirty="0" smtClean="0"/>
              <a:t>Personalized</a:t>
            </a:r>
          </a:p>
          <a:p>
            <a:pPr lvl="1"/>
            <a:r>
              <a:rPr lang="en-US" dirty="0" smtClean="0"/>
              <a:t>Random</a:t>
            </a:r>
          </a:p>
          <a:p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2400"/>
            <a:ext cx="6629400" cy="648748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News Personalization: Effectiveness</a:t>
            </a:r>
          </a:p>
        </p:txBody>
      </p:sp>
      <p:graphicFrame>
        <p:nvGraphicFramePr>
          <p:cNvPr id="4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350932"/>
              </p:ext>
            </p:extLst>
          </p:nvPr>
        </p:nvGraphicFramePr>
        <p:xfrm>
          <a:off x="-228600" y="-165315"/>
          <a:ext cx="9196514" cy="662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2" name="Straight Connector 41"/>
          <p:cNvCxnSpPr/>
          <p:nvPr/>
        </p:nvCxnSpPr>
        <p:spPr>
          <a:xfrm rot="5400000" flipH="1" flipV="1">
            <a:off x="4592229" y="-625831"/>
            <a:ext cx="1" cy="8253481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626295" y="973598"/>
            <a:ext cx="1" cy="8253481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592228" y="-2034758"/>
            <a:ext cx="1" cy="8253481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-62079" y="3334919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Random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 rot="5400000">
            <a:off x="-62079" y="4935736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Default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 rot="5400000">
            <a:off x="-181713" y="1980081"/>
            <a:ext cx="1382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Personalized</a:t>
            </a:r>
            <a:endParaRPr lang="en-US" b="1" dirty="0"/>
          </a:p>
        </p:txBody>
      </p:sp>
      <p:grpSp>
        <p:nvGrpSpPr>
          <p:cNvPr id="48" name="Group 47"/>
          <p:cNvGrpSpPr/>
          <p:nvPr/>
        </p:nvGrpSpPr>
        <p:grpSpPr>
          <a:xfrm rot="5400000">
            <a:off x="1978878" y="3259598"/>
            <a:ext cx="1310105" cy="3681736"/>
            <a:chOff x="2446424" y="3120187"/>
            <a:chExt cx="1876921" cy="4427624"/>
          </a:xfrm>
        </p:grpSpPr>
        <p:pic>
          <p:nvPicPr>
            <p:cNvPr id="49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7758" r="1579" b="5806"/>
            <a:stretch/>
          </p:blipFill>
          <p:spPr bwMode="auto">
            <a:xfrm rot="16200000">
              <a:off x="701842" y="4864770"/>
              <a:ext cx="4427623" cy="938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9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7758" r="1579" b="5806"/>
            <a:stretch/>
          </p:blipFill>
          <p:spPr bwMode="auto">
            <a:xfrm rot="5400000" flipH="1">
              <a:off x="1640303" y="4864769"/>
              <a:ext cx="4427623" cy="938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 rot="5400000">
            <a:off x="1917183" y="1688138"/>
            <a:ext cx="1295399" cy="3609549"/>
            <a:chOff x="2514600" y="4644187"/>
            <a:chExt cx="1828799" cy="3609549"/>
          </a:xfrm>
        </p:grpSpPr>
        <p:pic>
          <p:nvPicPr>
            <p:cNvPr id="52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18591" r="1989" b="24264"/>
            <a:stretch/>
          </p:blipFill>
          <p:spPr bwMode="auto">
            <a:xfrm rot="16200000">
              <a:off x="1137349" y="6021439"/>
              <a:ext cx="3609548" cy="855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18591" r="1989" b="24264"/>
            <a:stretch/>
          </p:blipFill>
          <p:spPr bwMode="auto">
            <a:xfrm rot="5400000" flipH="1">
              <a:off x="2111103" y="6021438"/>
              <a:ext cx="3609548" cy="855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8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70718" r="1989" b="24264"/>
            <a:stretch/>
          </p:blipFill>
          <p:spPr bwMode="auto">
            <a:xfrm rot="5400000" flipH="1">
              <a:off x="1610718" y="6376099"/>
              <a:ext cx="3609548" cy="145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 rot="5400000">
            <a:off x="4411617" y="423084"/>
            <a:ext cx="1175542" cy="3276600"/>
            <a:chOff x="2944480" y="3060236"/>
            <a:chExt cx="970580" cy="3003504"/>
          </a:xfrm>
        </p:grpSpPr>
        <p:pic>
          <p:nvPicPr>
            <p:cNvPr id="56" name="Picture 55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10744" r="1616" b="50000"/>
            <a:stretch/>
          </p:blipFill>
          <p:spPr bwMode="auto">
            <a:xfrm rot="5400000" flipH="1">
              <a:off x="2170663" y="4319343"/>
              <a:ext cx="3003504" cy="485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t="10744" r="1616" b="50000"/>
            <a:stretch/>
          </p:blipFill>
          <p:spPr bwMode="auto">
            <a:xfrm rot="16200000">
              <a:off x="1685373" y="4319343"/>
              <a:ext cx="3003504" cy="485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3398330" y="6400800"/>
            <a:ext cx="245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User Relevance Score</a:t>
            </a:r>
            <a:endParaRPr lang="en-US" sz="2000" b="1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999386" y="1618032"/>
            <a:ext cx="1" cy="886701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564883" y="3039993"/>
            <a:ext cx="1" cy="886701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446688" y="4751862"/>
            <a:ext cx="1" cy="886701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6248400" y="2818086"/>
            <a:ext cx="2504636" cy="978611"/>
          </a:xfrm>
          <a:prstGeom prst="wedgeRoundRectCallout">
            <a:avLst>
              <a:gd name="adj1" fmla="val -61000"/>
              <a:gd name="adj2" fmla="val -1187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Most </a:t>
            </a:r>
            <a:r>
              <a:rPr lang="en-US" sz="2400" dirty="0" smtClean="0"/>
              <a:t>responders rated </a:t>
            </a:r>
            <a:r>
              <a:rPr lang="en-US" sz="2400" dirty="0"/>
              <a:t>highly!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4999388" y="4445413"/>
            <a:ext cx="2504636" cy="978611"/>
          </a:xfrm>
          <a:prstGeom prst="wedgeRoundRectCallout">
            <a:avLst>
              <a:gd name="adj1" fmla="val -161262"/>
              <a:gd name="adj2" fmla="val -727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Most </a:t>
            </a:r>
            <a:r>
              <a:rPr lang="en-US" sz="2400" dirty="0" smtClean="0"/>
              <a:t>responders </a:t>
            </a:r>
            <a:r>
              <a:rPr lang="en-US" sz="2400" dirty="0"/>
              <a:t>rated </a:t>
            </a:r>
            <a:r>
              <a:rPr lang="en-US" sz="2400" dirty="0" smtClean="0"/>
              <a:t>poorly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7053" y="2598004"/>
            <a:ext cx="67783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Verified Security </a:t>
            </a:r>
          </a:p>
          <a:p>
            <a:pPr algn="ctr"/>
            <a:r>
              <a:rPr lang="en-US" sz="5400" b="1" dirty="0" smtClean="0"/>
              <a:t>for Browser Extensions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76070" y="4869359"/>
            <a:ext cx="3205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6600"/>
                </a:solidFill>
                <a:cs typeface="Segoe UI" pitchFamily="34" charset="0"/>
              </a:rPr>
              <a:t>Type systems</a:t>
            </a:r>
            <a:endParaRPr lang="en-US" sz="3600" dirty="0">
              <a:solidFill>
                <a:srgbClr val="FF6600"/>
              </a:solidFill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183" y="191497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cs typeface="Segoe UI" pitchFamily="34" charset="0"/>
              </a:rPr>
              <a:t>ML</a:t>
            </a:r>
            <a:endParaRPr lang="en-US" sz="3200" dirty="0">
              <a:solidFill>
                <a:srgbClr val="009900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638800"/>
            <a:ext cx="369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CC66"/>
                </a:solidFill>
                <a:cs typeface="Segoe UI" pitchFamily="34" charset="0"/>
              </a:rPr>
              <a:t>Verification and analysis</a:t>
            </a:r>
            <a:endParaRPr lang="en-US" sz="2800" dirty="0">
              <a:solidFill>
                <a:srgbClr val="00CC66"/>
              </a:solidFill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0687" y="649739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Segoe UI" pitchFamily="34" charset="0"/>
              </a:rPr>
              <a:t>Fine</a:t>
            </a:r>
            <a:endParaRPr lang="en-US" sz="3200" dirty="0">
              <a:solidFill>
                <a:schemeClr val="tx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759" y="1575375"/>
            <a:ext cx="2242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cs typeface="Segoe UI" pitchFamily="34" charset="0"/>
              </a:rPr>
              <a:t>JavaScript</a:t>
            </a:r>
            <a:endParaRPr lang="en-US" sz="3600" dirty="0">
              <a:solidFill>
                <a:srgbClr val="FFFF00"/>
              </a:solidFill>
              <a:cs typeface="Segoe U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firm Install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418" y="3231673"/>
            <a:ext cx="3658111" cy="1914792"/>
          </a:xfrm>
          <a:prstGeom prst="rect">
            <a:avLst/>
          </a:prstGeom>
        </p:spPr>
      </p:pic>
      <p:pic>
        <p:nvPicPr>
          <p:cNvPr id="9" name="Picture 8" descr="Confirm Install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4800"/>
            <a:ext cx="3658111" cy="191479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 descr="Confirm Install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79362"/>
            <a:ext cx="3658111" cy="1914792"/>
          </a:xfrm>
          <a:prstGeom prst="rect">
            <a:avLst/>
          </a:prstGeom>
        </p:spPr>
      </p:pic>
      <p:pic>
        <p:nvPicPr>
          <p:cNvPr id="3" name="Picture 2" descr="Confirm Installa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8" y="4223888"/>
            <a:ext cx="3658111" cy="1914792"/>
          </a:xfrm>
          <a:prstGeom prst="rect">
            <a:avLst/>
          </a:prstGeom>
        </p:spPr>
      </p:pic>
      <p:pic>
        <p:nvPicPr>
          <p:cNvPr id="7" name="Picture 6" descr="Confirm Installa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1781382"/>
            <a:ext cx="3658111" cy="1914792"/>
          </a:xfrm>
          <a:prstGeom prst="rect">
            <a:avLst/>
          </a:prstGeom>
        </p:spPr>
      </p:pic>
      <p:pic>
        <p:nvPicPr>
          <p:cNvPr id="2" name="Picture 1" descr="Confirm Installatio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3658111" cy="1695687"/>
          </a:xfrm>
          <a:prstGeom prst="rect">
            <a:avLst/>
          </a:prstGeom>
        </p:spPr>
      </p:pic>
      <p:pic>
        <p:nvPicPr>
          <p:cNvPr id="6" name="Picture 5" descr="Confirm Installatio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0487"/>
            <a:ext cx="3658111" cy="1695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28600" y="1600201"/>
            <a:ext cx="5486400" cy="3886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smtClean="0">
                <a:solidFill>
                  <a:srgbClr val="FFFF00"/>
                </a:solidFill>
              </a:rPr>
              <a:t>update_</a:t>
            </a:r>
            <a:r>
              <a:rPr lang="en-US" sz="1800" dirty="0" err="1" smtClean="0">
                <a:solidFill>
                  <a:srgbClr val="FFFF00"/>
                </a:solidFill>
              </a:rPr>
              <a:t>url</a:t>
            </a:r>
            <a:r>
              <a:rPr lang="en-US" sz="1800" dirty="0" smtClean="0"/>
              <a:t>":"http://clients2.google.com/service/...",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smtClean="0">
                <a:solidFill>
                  <a:srgbClr val="FFFF00"/>
                </a:solidFill>
              </a:rPr>
              <a:t>name</a:t>
            </a:r>
            <a:r>
              <a:rPr lang="en-US" sz="1800" dirty="0" smtClean="0"/>
              <a:t>": "Twitter Extender", "version": "2.0.3",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smtClean="0">
                <a:solidFill>
                  <a:srgbClr val="FFFF00"/>
                </a:solidFill>
              </a:rPr>
              <a:t>description</a:t>
            </a:r>
            <a:r>
              <a:rPr lang="en-US" sz="1800" dirty="0" smtClean="0"/>
              <a:t>": "Adds new Features on Twitter.com ",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err="1" smtClean="0">
                <a:solidFill>
                  <a:srgbClr val="FFFF00"/>
                </a:solidFill>
              </a:rPr>
              <a:t>page_action</a:t>
            </a:r>
            <a:r>
              <a:rPr lang="en-US" sz="1800" dirty="0" smtClean="0"/>
              <a:t>": { ... }, "icons": { ... }, \\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err="1" smtClean="0">
                <a:solidFill>
                  <a:srgbClr val="FFFF00"/>
                </a:solidFill>
              </a:rPr>
              <a:t>content_scripts</a:t>
            </a:r>
            <a:r>
              <a:rPr lang="en-US" sz="1800" dirty="0" smtClean="0"/>
              <a:t>": [ {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smtClean="0">
                <a:solidFill>
                  <a:srgbClr val="FFFF00"/>
                </a:solidFill>
              </a:rPr>
              <a:t>matches</a:t>
            </a:r>
            <a:r>
              <a:rPr lang="en-US" sz="1800" dirty="0" smtClean="0"/>
              <a:t>": [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"http://twitter.com/*", "https://twitter.com/*"],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      "</a:t>
            </a:r>
            <a:r>
              <a:rPr lang="en-US" sz="1800" dirty="0" err="1" smtClean="0">
                <a:solidFill>
                  <a:srgbClr val="FFFF00"/>
                </a:solidFill>
              </a:rPr>
              <a:t>js</a:t>
            </a:r>
            <a:r>
              <a:rPr lang="en-US" sz="1800" dirty="0" smtClean="0"/>
              <a:t>": ["jquery-1.4.2.min.js","code.js"]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} ],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err="1" smtClean="0">
                <a:solidFill>
                  <a:srgbClr val="FFFF00"/>
                </a:solidFill>
              </a:rPr>
              <a:t>background_page</a:t>
            </a:r>
            <a:r>
              <a:rPr lang="en-US" sz="1800" dirty="0" smtClean="0"/>
              <a:t>": "background.html",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"</a:t>
            </a:r>
            <a:r>
              <a:rPr lang="en-US" sz="1800" dirty="0" smtClean="0">
                <a:solidFill>
                  <a:srgbClr val="FFFF00"/>
                </a:solidFill>
              </a:rPr>
              <a:t>permissions</a:t>
            </a:r>
            <a:r>
              <a:rPr lang="en-US" sz="1800" dirty="0" smtClean="0"/>
              <a:t>": </a:t>
            </a:r>
            <a:r>
              <a:rPr lang="en-US" sz="2400" b="1" dirty="0" smtClean="0"/>
              <a:t>[ "tabs", "http://api.bit.ly/" ]</a:t>
            </a:r>
            <a:endParaRPr lang="en-US" sz="18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85988"/>
              </p:ext>
            </p:extLst>
          </p:nvPr>
        </p:nvGraphicFramePr>
        <p:xfrm>
          <a:off x="6114541" y="3581400"/>
          <a:ext cx="2877059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611186"/>
                <a:gridCol w="635318"/>
                <a:gridCol w="6305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Permission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all https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all http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wildcard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history (tabs)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694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130020" y="1600201"/>
            <a:ext cx="2846100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1,139 </a:t>
            </a:r>
            <a:r>
              <a:rPr lang="en-US" sz="2400" dirty="0" smtClean="0"/>
              <a:t>popular</a:t>
            </a:r>
            <a:r>
              <a:rPr lang="en-US" sz="2800" dirty="0" smtClean="0"/>
              <a:t>  </a:t>
            </a:r>
            <a:r>
              <a:rPr lang="en-US" sz="2400" dirty="0" smtClean="0"/>
              <a:t>Chrome </a:t>
            </a:r>
            <a:r>
              <a:rPr lang="en-US" sz="2800" dirty="0"/>
              <a:t>extensions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7234657" y="2743200"/>
            <a:ext cx="636827" cy="69497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" y="5943600"/>
            <a:ext cx="8659829" cy="76200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60% of all extensions are grossly over-privileged (access to complete history)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34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2600" y="253312"/>
            <a:ext cx="323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/>
              <a:t>InPrivate</a:t>
            </a:r>
            <a:r>
              <a:rPr lang="en-US" dirty="0" smtClean="0"/>
              <a:t> Filtering (IE8), but available on other browsers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2" y="228600"/>
            <a:ext cx="4953692" cy="59825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4" y="2238209"/>
            <a:ext cx="7878275" cy="119079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67" y="2848844"/>
            <a:ext cx="6601747" cy="288647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2" y="757311"/>
            <a:ext cx="6382641" cy="85737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Picture 5" descr="Confirm Installatio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78" y="228600"/>
            <a:ext cx="3658111" cy="191479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4800" y="5943600"/>
            <a:ext cx="8659829" cy="762000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Moral: security manifests rendered useless by permissively over-privileged extensions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0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81399" y="1098825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Large-scale </a:t>
            </a:r>
            <a:r>
              <a:rPr lang="en-US" sz="1200" dirty="0"/>
              <a:t>study of </a:t>
            </a:r>
            <a:r>
              <a:rPr lang="en-US" sz="1200" dirty="0" smtClean="0"/>
              <a:t>&gt;1,000 Chrome </a:t>
            </a:r>
            <a:r>
              <a:rPr lang="en-US" sz="1200" dirty="0"/>
              <a:t>extensions </a:t>
            </a:r>
            <a:endParaRPr lang="en-US" sz="1200" dirty="0" smtClean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Analyze their manifests for security privileges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Conclude </a:t>
            </a:r>
            <a:r>
              <a:rPr lang="en-US" sz="1200" dirty="0"/>
              <a:t>that </a:t>
            </a:r>
            <a:r>
              <a:rPr lang="en-US" sz="1200" dirty="0" smtClean="0"/>
              <a:t>many or most are over-privileged</a:t>
            </a:r>
            <a:endParaRPr lang="en-US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8200" y="990600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Study of Chrome extensions</a:t>
            </a:r>
            <a:endParaRPr lang="en-US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3581399" y="2235178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Policy </a:t>
            </a:r>
            <a:r>
              <a:rPr lang="en-US" sz="1200" dirty="0"/>
              <a:t>language based on Datalog for specifying </a:t>
            </a:r>
            <a:r>
              <a:rPr lang="en-US" sz="1200" dirty="0" smtClean="0"/>
              <a:t>fine-grained </a:t>
            </a:r>
            <a:r>
              <a:rPr lang="en-US" sz="1200" dirty="0"/>
              <a:t>authorization and data </a:t>
            </a:r>
            <a:r>
              <a:rPr lang="en-US" sz="1200" dirty="0" smtClean="0"/>
              <a:t>flow policies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Visualization </a:t>
            </a:r>
            <a:r>
              <a:rPr lang="en-US" sz="1200" dirty="0"/>
              <a:t>tools </a:t>
            </a:r>
            <a:r>
              <a:rPr lang="en-US" sz="1200" dirty="0" smtClean="0"/>
              <a:t>to “apply” authorization </a:t>
            </a:r>
            <a:r>
              <a:rPr lang="en-US" sz="1200" dirty="0"/>
              <a:t>policies </a:t>
            </a:r>
            <a:r>
              <a:rPr lang="en-US" sz="1200" dirty="0" smtClean="0"/>
              <a:t>to web pages</a:t>
            </a:r>
          </a:p>
        </p:txBody>
      </p:sp>
      <p:sp>
        <p:nvSpPr>
          <p:cNvPr id="9" name="Freeform 8"/>
          <p:cNvSpPr/>
          <p:nvPr/>
        </p:nvSpPr>
        <p:spPr>
          <a:xfrm>
            <a:off x="838200" y="2091890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91" tIns="102361" rIns="151891" bIns="102361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/>
              <a:t>Datalog</a:t>
            </a:r>
            <a:r>
              <a:rPr lang="en-US" sz="2000" b="1" kern="1200" dirty="0" smtClean="0"/>
              <a:t>-based policies</a:t>
            </a:r>
            <a:endParaRPr lang="en-US" sz="20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3581399" y="3371530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Formalize </a:t>
            </a:r>
            <a:r>
              <a:rPr lang="en-US" sz="1200" dirty="0"/>
              <a:t>the semantics of security policies and </a:t>
            </a:r>
            <a:r>
              <a:rPr lang="en-US" sz="1200" dirty="0" smtClean="0"/>
              <a:t>extensions in an </a:t>
            </a:r>
            <a:r>
              <a:rPr lang="en-US" sz="1200" dirty="0"/>
              <a:t>execution model </a:t>
            </a:r>
            <a:r>
              <a:rPr lang="en-US" sz="1200" dirty="0" smtClean="0"/>
              <a:t>with arbitrary interleavings</a:t>
            </a:r>
          </a:p>
          <a:p>
            <a:pPr marL="171450" lvl="1" indent="-1714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Security </a:t>
            </a:r>
            <a:r>
              <a:rPr lang="en-US" sz="1200" dirty="0"/>
              <a:t>property, (L;P)-safety, suitable for use with extensions that interact with other, untrusted </a:t>
            </a:r>
            <a:r>
              <a:rPr lang="en-US" sz="1200" dirty="0" smtClean="0"/>
              <a:t>code</a:t>
            </a:r>
            <a:endParaRPr lang="en-US" sz="1200" dirty="0"/>
          </a:p>
        </p:txBody>
      </p:sp>
      <p:sp>
        <p:nvSpPr>
          <p:cNvPr id="11" name="Freeform 10"/>
          <p:cNvSpPr/>
          <p:nvPr/>
        </p:nvSpPr>
        <p:spPr>
          <a:xfrm>
            <a:off x="838200" y="3228243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91" tIns="102361" rIns="151891" bIns="102361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Semantics of policies and extensions</a:t>
            </a:r>
            <a:endParaRPr lang="en-US" sz="20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3581399" y="4507883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Programming </a:t>
            </a:r>
            <a:r>
              <a:rPr lang="en-US" sz="1200" dirty="0"/>
              <a:t>17 extensions in </a:t>
            </a:r>
            <a:r>
              <a:rPr lang="en-US" sz="1200" dirty="0" smtClean="0"/>
              <a:t>Fine covering a range </a:t>
            </a:r>
            <a:r>
              <a:rPr lang="en-US" sz="1200" dirty="0"/>
              <a:t>of </a:t>
            </a:r>
            <a:r>
              <a:rPr lang="en-US" sz="1200" dirty="0" smtClean="0"/>
              <a:t>fine-grained </a:t>
            </a:r>
            <a:r>
              <a:rPr lang="en-US" sz="1200" dirty="0"/>
              <a:t>authorization and information </a:t>
            </a:r>
            <a:r>
              <a:rPr lang="en-US" sz="1200" dirty="0" smtClean="0"/>
              <a:t>flow </a:t>
            </a:r>
            <a:r>
              <a:rPr lang="en-US" sz="1200" dirty="0"/>
              <a:t>properties for </a:t>
            </a:r>
            <a:r>
              <a:rPr lang="en-US" sz="1200" dirty="0" smtClean="0"/>
              <a:t>each, and automatically </a:t>
            </a:r>
            <a:r>
              <a:rPr lang="en-US" sz="1200" dirty="0"/>
              <a:t>verifying </a:t>
            </a:r>
            <a:r>
              <a:rPr lang="en-US" sz="1200" dirty="0" smtClean="0"/>
              <a:t>for </a:t>
            </a:r>
            <a:r>
              <a:rPr lang="en-US" sz="1200" dirty="0"/>
              <a:t>policy </a:t>
            </a:r>
            <a:r>
              <a:rPr lang="en-US" sz="1200" dirty="0" smtClean="0"/>
              <a:t>compliance</a:t>
            </a:r>
          </a:p>
          <a:p>
            <a:pPr marL="171450" lvl="1" indent="-1714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These include several widely-used </a:t>
            </a:r>
            <a:r>
              <a:rPr lang="en-US" sz="1200" dirty="0"/>
              <a:t>Chrome extensions, </a:t>
            </a:r>
            <a:r>
              <a:rPr lang="en-US" sz="1200" dirty="0" smtClean="0"/>
              <a:t>showing </a:t>
            </a:r>
            <a:r>
              <a:rPr lang="en-US" sz="1200" dirty="0"/>
              <a:t>that our model </a:t>
            </a:r>
            <a:r>
              <a:rPr lang="en-US" sz="1200" dirty="0" smtClean="0"/>
              <a:t>brings benefits </a:t>
            </a:r>
            <a:r>
              <a:rPr lang="en-US" sz="1200" dirty="0"/>
              <a:t>to </a:t>
            </a:r>
            <a:r>
              <a:rPr lang="en-US" sz="1200" dirty="0" smtClean="0"/>
              <a:t>legacy </a:t>
            </a:r>
            <a:r>
              <a:rPr lang="en-US" sz="1200" dirty="0"/>
              <a:t>extension </a:t>
            </a:r>
            <a:r>
              <a:rPr lang="en-US" sz="1200" dirty="0" smtClean="0"/>
              <a:t>architectures</a:t>
            </a:r>
            <a:endParaRPr lang="en-US" sz="1200" dirty="0"/>
          </a:p>
        </p:txBody>
      </p:sp>
      <p:sp>
        <p:nvSpPr>
          <p:cNvPr id="13" name="Freeform 12"/>
          <p:cNvSpPr/>
          <p:nvPr/>
        </p:nvSpPr>
        <p:spPr>
          <a:xfrm>
            <a:off x="838200" y="4364595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Extensions implemented</a:t>
            </a:r>
            <a:endParaRPr lang="en-US" sz="28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3581399" y="5655385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Extend Fine </a:t>
            </a:r>
            <a:r>
              <a:rPr lang="en-US" sz="1200" dirty="0"/>
              <a:t>compiler with a code generator that emits JavaScript (in addition to .NET bytecode</a:t>
            </a:r>
            <a:r>
              <a:rPr lang="en-US" sz="1200" dirty="0" smtClean="0"/>
              <a:t>) </a:t>
            </a:r>
          </a:p>
          <a:p>
            <a:pPr marL="171450" lvl="1" indent="-1714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sz="1200" dirty="0" smtClean="0"/>
              <a:t>Extension </a:t>
            </a:r>
            <a:r>
              <a:rPr lang="en-US" sz="1200" dirty="0"/>
              <a:t>development</a:t>
            </a:r>
            <a:r>
              <a:rPr lang="en-US" sz="1200" dirty="0" smtClean="0"/>
              <a:t> </a:t>
            </a:r>
            <a:r>
              <a:rPr lang="en-US" sz="1200" dirty="0"/>
              <a:t>in a platform-independent </a:t>
            </a:r>
            <a:r>
              <a:rPr lang="en-US" sz="1200" dirty="0" smtClean="0"/>
              <a:t>way, allowing for deployment </a:t>
            </a:r>
            <a:r>
              <a:rPr lang="en-US" sz="1200" dirty="0"/>
              <a:t>in </a:t>
            </a:r>
            <a:r>
              <a:rPr lang="en-US" sz="1200" dirty="0" smtClean="0"/>
              <a:t>IE 8</a:t>
            </a:r>
            <a:r>
              <a:rPr lang="en-US" sz="1200" dirty="0"/>
              <a:t>, Chrome, </a:t>
            </a:r>
            <a:r>
              <a:rPr lang="en-US" sz="1200" dirty="0" smtClean="0"/>
              <a:t>Firefox, and C3</a:t>
            </a:r>
            <a:endParaRPr lang="en-US" sz="1200" dirty="0"/>
          </a:p>
        </p:txBody>
      </p:sp>
      <p:sp>
        <p:nvSpPr>
          <p:cNvPr id="15" name="Freeform 14"/>
          <p:cNvSpPr/>
          <p:nvPr/>
        </p:nvSpPr>
        <p:spPr>
          <a:xfrm>
            <a:off x="838200" y="5512097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Retargeting to multiple browsers</a:t>
            </a:r>
            <a:endParaRPr lang="en-U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28990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Explicit and expressive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language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verification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Retargeting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multiple browsers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27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87500" y="3429000"/>
            <a:ext cx="2362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Fine compiler</a:t>
            </a:r>
            <a:endParaRPr lang="en-US" sz="2800" dirty="0"/>
          </a:p>
        </p:txBody>
      </p:sp>
      <p:sp>
        <p:nvSpPr>
          <p:cNvPr id="15" name="Snip Single Corner Rectangle 14"/>
          <p:cNvSpPr/>
          <p:nvPr/>
        </p:nvSpPr>
        <p:spPr>
          <a:xfrm>
            <a:off x="3718594" y="1371600"/>
            <a:ext cx="1066800" cy="1295400"/>
          </a:xfrm>
          <a:prstGeom prst="snip1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ext.f9</a:t>
            </a:r>
            <a:endParaRPr lang="en-US" b="1" dirty="0"/>
          </a:p>
        </p:txBody>
      </p:sp>
      <p:sp>
        <p:nvSpPr>
          <p:cNvPr id="16" name="Snip Single Corner Rectangle 15"/>
          <p:cNvSpPr/>
          <p:nvPr/>
        </p:nvSpPr>
        <p:spPr>
          <a:xfrm>
            <a:off x="7514686" y="1295400"/>
            <a:ext cx="1143000" cy="1371600"/>
          </a:xfrm>
          <a:prstGeom prst="snip1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policy.f9</a:t>
            </a:r>
            <a:endParaRPr lang="en-US" b="1" dirty="0"/>
          </a:p>
        </p:txBody>
      </p:sp>
      <p:cxnSp>
        <p:nvCxnSpPr>
          <p:cNvPr id="18" name="Elbow Connector 17"/>
          <p:cNvCxnSpPr>
            <a:stCxn id="15" idx="1"/>
            <a:endCxn id="14" idx="1"/>
          </p:cNvCxnSpPr>
          <p:nvPr/>
        </p:nvCxnSpPr>
        <p:spPr>
          <a:xfrm rot="16200000" flipH="1">
            <a:off x="4017297" y="2901697"/>
            <a:ext cx="1104900" cy="635506"/>
          </a:xfrm>
          <a:prstGeom prst="bentConnector2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1"/>
            <a:endCxn id="14" idx="3"/>
          </p:cNvCxnSpPr>
          <p:nvPr/>
        </p:nvCxnSpPr>
        <p:spPr>
          <a:xfrm rot="5400000">
            <a:off x="7115493" y="2801207"/>
            <a:ext cx="1104900" cy="836486"/>
          </a:xfrm>
          <a:prstGeom prst="bentConnector2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581400" y="4114799"/>
            <a:ext cx="5076286" cy="2514601"/>
            <a:chOff x="3581400" y="4114799"/>
            <a:chExt cx="5076286" cy="2514601"/>
          </a:xfrm>
        </p:grpSpPr>
        <p:grpSp>
          <p:nvGrpSpPr>
            <p:cNvPr id="6" name="Group 5"/>
            <p:cNvGrpSpPr/>
            <p:nvPr/>
          </p:nvGrpSpPr>
          <p:grpSpPr>
            <a:xfrm>
              <a:off x="3581400" y="4985891"/>
              <a:ext cx="5076286" cy="1643509"/>
              <a:chOff x="2078260" y="4528691"/>
              <a:chExt cx="5076286" cy="164350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257523" y="5738919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.NET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78260" y="5802868"/>
                <a:ext cx="1110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JavaScript</a:t>
                </a:r>
                <a:endParaRPr lang="en-US" dirty="0"/>
              </a:p>
            </p:txBody>
          </p:sp>
          <p:pic>
            <p:nvPicPr>
              <p:cNvPr id="9" name="Picture 2" descr="http://www.digitaltrends.com/wp-content/uploads/2009/12/internet-explorer-logo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9417" y="4528691"/>
                <a:ext cx="1138429" cy="1138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://gigjets.com/wp-content/uploads/2010/04/google-chrome-log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9331" y="4578187"/>
                <a:ext cx="1525215" cy="108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6063" y="4674978"/>
                <a:ext cx="942975" cy="89535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800072" y="5738919"/>
                <a:ext cx="1110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JavaScript</a:t>
                </a:r>
                <a:endParaRPr lang="en-US" dirty="0"/>
              </a:p>
            </p:txBody>
          </p:sp>
        </p:grpSp>
        <p:cxnSp>
          <p:nvCxnSpPr>
            <p:cNvPr id="23" name="Elbow Connector 22"/>
            <p:cNvCxnSpPr>
              <a:stCxn id="14" idx="2"/>
              <a:endCxn id="11" idx="0"/>
            </p:cNvCxnSpPr>
            <p:nvPr/>
          </p:nvCxnSpPr>
          <p:spPr>
            <a:xfrm rot="5400000">
              <a:off x="4675957" y="3739535"/>
              <a:ext cx="1017378" cy="1767909"/>
            </a:xfrm>
            <a:prstGeom prst="bentConnector3">
              <a:avLst>
                <a:gd name="adj1" fmla="val 44633"/>
              </a:avLst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4" idx="2"/>
              <a:endCxn id="10" idx="0"/>
            </p:cNvCxnSpPr>
            <p:nvPr/>
          </p:nvCxnSpPr>
          <p:spPr>
            <a:xfrm rot="16200000" flipH="1">
              <a:off x="6521546" y="3661853"/>
              <a:ext cx="920587" cy="1826479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4" idx="2"/>
            </p:cNvCxnSpPr>
            <p:nvPr/>
          </p:nvCxnSpPr>
          <p:spPr>
            <a:xfrm rot="16200000" flipH="1">
              <a:off x="5608306" y="4575093"/>
              <a:ext cx="920588" cy="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6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Curating process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Arbitrary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Too permissive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Time-consuming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Difficult to port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in C/C++ or JavaScript is difficult to check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28</a:t>
            </a:fld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87500" y="3429000"/>
            <a:ext cx="2362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Fine compiler</a:t>
            </a:r>
            <a:endParaRPr lang="en-US" sz="2800" dirty="0"/>
          </a:p>
        </p:txBody>
      </p:sp>
      <p:sp>
        <p:nvSpPr>
          <p:cNvPr id="15" name="Snip Single Corner Rectangle 14"/>
          <p:cNvSpPr/>
          <p:nvPr/>
        </p:nvSpPr>
        <p:spPr>
          <a:xfrm>
            <a:off x="3718594" y="1371600"/>
            <a:ext cx="1066800" cy="1295400"/>
          </a:xfrm>
          <a:prstGeom prst="snip1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ext.f9</a:t>
            </a:r>
            <a:endParaRPr lang="en-US" b="1" dirty="0"/>
          </a:p>
        </p:txBody>
      </p:sp>
      <p:sp>
        <p:nvSpPr>
          <p:cNvPr id="16" name="Snip Single Corner Rectangle 15"/>
          <p:cNvSpPr/>
          <p:nvPr/>
        </p:nvSpPr>
        <p:spPr>
          <a:xfrm>
            <a:off x="7514686" y="1295400"/>
            <a:ext cx="1143000" cy="1371600"/>
          </a:xfrm>
          <a:prstGeom prst="snip1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policy.f9</a:t>
            </a:r>
            <a:endParaRPr lang="en-US" b="1" dirty="0"/>
          </a:p>
        </p:txBody>
      </p:sp>
      <p:cxnSp>
        <p:nvCxnSpPr>
          <p:cNvPr id="18" name="Elbow Connector 17"/>
          <p:cNvCxnSpPr>
            <a:stCxn id="15" idx="1"/>
            <a:endCxn id="14" idx="1"/>
          </p:cNvCxnSpPr>
          <p:nvPr/>
        </p:nvCxnSpPr>
        <p:spPr>
          <a:xfrm rot="16200000" flipH="1">
            <a:off x="4017297" y="2901697"/>
            <a:ext cx="1104900" cy="635506"/>
          </a:xfrm>
          <a:prstGeom prst="bentConnector2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1"/>
            <a:endCxn id="14" idx="3"/>
          </p:cNvCxnSpPr>
          <p:nvPr/>
        </p:nvCxnSpPr>
        <p:spPr>
          <a:xfrm rot="5400000">
            <a:off x="7115493" y="2801207"/>
            <a:ext cx="1104900" cy="836486"/>
          </a:xfrm>
          <a:prstGeom prst="bentConnector2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81400" y="4985891"/>
            <a:ext cx="5076286" cy="1643509"/>
            <a:chOff x="2078260" y="4528691"/>
            <a:chExt cx="5076286" cy="1643509"/>
          </a:xfrm>
        </p:grpSpPr>
        <p:sp>
          <p:nvSpPr>
            <p:cNvPr id="7" name="TextBox 6"/>
            <p:cNvSpPr txBox="1"/>
            <p:nvPr/>
          </p:nvSpPr>
          <p:spPr>
            <a:xfrm>
              <a:off x="4257523" y="5738919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.NET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78260" y="5802868"/>
              <a:ext cx="1110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JavaScript</a:t>
              </a:r>
              <a:endParaRPr lang="en-US" dirty="0"/>
            </a:p>
          </p:txBody>
        </p:sp>
        <p:pic>
          <p:nvPicPr>
            <p:cNvPr id="9" name="Picture 2" descr="http://www.digitaltrends.com/wp-content/uploads/2009/12/internet-explorer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417" y="4528691"/>
              <a:ext cx="1138429" cy="113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gigjets.com/wp-content/uploads/2010/04/google-chrome-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331" y="4578187"/>
              <a:ext cx="1525215" cy="1088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063" y="4674978"/>
              <a:ext cx="942975" cy="8953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00072" y="5738919"/>
              <a:ext cx="1110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JavaScript</a:t>
              </a:r>
              <a:endParaRPr lang="en-US" dirty="0"/>
            </a:p>
          </p:txBody>
        </p:sp>
      </p:grpSp>
      <p:cxnSp>
        <p:nvCxnSpPr>
          <p:cNvPr id="23" name="Elbow Connector 22"/>
          <p:cNvCxnSpPr>
            <a:stCxn id="14" idx="2"/>
            <a:endCxn id="11" idx="0"/>
          </p:cNvCxnSpPr>
          <p:nvPr/>
        </p:nvCxnSpPr>
        <p:spPr>
          <a:xfrm rot="5400000">
            <a:off x="4675957" y="3739535"/>
            <a:ext cx="1017378" cy="1767909"/>
          </a:xfrm>
          <a:prstGeom prst="bentConnector3">
            <a:avLst>
              <a:gd name="adj1" fmla="val 44633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4" idx="2"/>
            <a:endCxn id="10" idx="0"/>
          </p:cNvCxnSpPr>
          <p:nvPr/>
        </p:nvCxnSpPr>
        <p:spPr>
          <a:xfrm rot="16200000" flipH="1">
            <a:off x="6521546" y="3661853"/>
            <a:ext cx="920587" cy="182647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2"/>
          </p:cNvCxnSpPr>
          <p:nvPr/>
        </p:nvCxnSpPr>
        <p:spPr>
          <a:xfrm rot="16200000" flipH="1">
            <a:off x="5608306" y="4575093"/>
            <a:ext cx="920588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87803" y="2667000"/>
            <a:ext cx="1240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FF overlays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6531" y="3505200"/>
            <a:ext cx="237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COM-based extensions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1263" y="4230469"/>
            <a:ext cx="1565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Chrome JS + manifest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4" grpId="0"/>
      <p:bldP spid="2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cap="small" dirty="0" smtClean="0">
                <a:latin typeface="Trebuchet MS" pitchFamily="34" charset="0"/>
              </a:rPr>
              <a:t>Example: </a:t>
            </a:r>
            <a:r>
              <a:rPr lang="en-US" sz="3600" cap="small" dirty="0" err="1" smtClean="0">
                <a:latin typeface="Trebuchet MS" pitchFamily="34" charset="0"/>
              </a:rPr>
              <a:t>FaceBook</a:t>
            </a:r>
            <a:r>
              <a:rPr lang="en-US" sz="3600" cap="small" dirty="0" smtClean="0">
                <a:latin typeface="Trebuchet MS" pitchFamily="34" charset="0"/>
              </a:rPr>
              <a:t> Extension</a:t>
            </a:r>
            <a:endParaRPr lang="en-US" sz="3600" cap="small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896705">
            <a:off x="2014804" y="2295198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rebuchet MS" pitchFamily="34" charset="0"/>
              </a:rPr>
              <a:t>SECURE</a:t>
            </a:r>
            <a:endParaRPr lang="en-US" sz="2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349" y="2802341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rebuchet MS" pitchFamily="34" charset="0"/>
              </a:rPr>
              <a:t>^</a:t>
            </a:r>
            <a:endParaRPr lang="en-US" sz="5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3077" y="2875002"/>
            <a:ext cx="737817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/>
              <a:t>RePriv</a:t>
            </a:r>
          </a:p>
          <a:p>
            <a:pPr algn="ctr"/>
            <a:r>
              <a:rPr lang="en-US" sz="4000" b="1" dirty="0" smtClean="0"/>
              <a:t>Re-envisioning in-browser privacy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4990" y="5226112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cs typeface="Segoe UI" pitchFamily="34" charset="0"/>
              </a:rPr>
              <a:t>Network protocols</a:t>
            </a:r>
            <a:endParaRPr lang="en-US" dirty="0">
              <a:solidFill>
                <a:srgbClr val="0070C0"/>
              </a:solidFill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306" y="5226112"/>
            <a:ext cx="1384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cs typeface="Segoe UI" pitchFamily="34" charset="0"/>
              </a:rPr>
              <a:t>Browser</a:t>
            </a:r>
            <a:endParaRPr lang="en-US" sz="2800" dirty="0">
              <a:solidFill>
                <a:srgbClr val="FF6600"/>
              </a:solidFill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4883" y="1853393"/>
            <a:ext cx="208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cs typeface="Segoe UI" pitchFamily="34" charset="0"/>
              </a:rPr>
              <a:t>Personalization</a:t>
            </a:r>
            <a:endParaRPr lang="en-US" sz="2400" dirty="0">
              <a:solidFill>
                <a:srgbClr val="009900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41" y="1076980"/>
            <a:ext cx="238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cs typeface="Segoe UI" pitchFamily="34" charset="0"/>
              </a:rPr>
              <a:t>Interest mining</a:t>
            </a:r>
            <a:endParaRPr lang="en-US" sz="2800" dirty="0">
              <a:solidFill>
                <a:srgbClr val="FF6600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5911" y="2960560"/>
            <a:ext cx="184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cs typeface="Segoe UI" pitchFamily="34" charset="0"/>
              </a:rPr>
              <a:t>Verification</a:t>
            </a:r>
            <a:endParaRPr lang="en-US" sz="2800" dirty="0">
              <a:solidFill>
                <a:srgbClr val="FFFF00"/>
              </a:solidFill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182" y="5865686"/>
            <a:ext cx="170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cs typeface="Segoe UI" pitchFamily="34" charset="0"/>
              </a:rPr>
              <a:t>Languages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3743" y="642404"/>
            <a:ext cx="1832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Segoe UI" pitchFamily="34" charset="0"/>
              </a:rPr>
              <a:t>Type systems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143" y="2409654"/>
            <a:ext cx="257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cs typeface="Segoe UI" pitchFamily="34" charset="0"/>
              </a:rPr>
              <a:t>Provable privacy</a:t>
            </a:r>
            <a:endParaRPr lang="en-US" sz="2800" dirty="0">
              <a:solidFill>
                <a:srgbClr val="FFFF00"/>
              </a:solidFill>
              <a:cs typeface="Segoe U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5" y="123008"/>
            <a:ext cx="8072770" cy="661198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9" y="2080307"/>
            <a:ext cx="6997401" cy="23198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" y="5181600"/>
            <a:ext cx="83058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https</a:t>
            </a:r>
            <a:r>
              <a:rPr lang="en-US" sz="2800" dirty="0"/>
              <a:t>://</a:t>
            </a:r>
            <a:r>
              <a:rPr lang="en-US" sz="2800" dirty="0" smtClean="0"/>
              <a:t>api.del.icio.us/v1/posts/add?</a:t>
            </a:r>
          </a:p>
          <a:p>
            <a:r>
              <a:rPr lang="en-US" sz="2800" dirty="0" err="1" smtClean="0"/>
              <a:t>url</a:t>
            </a: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http</a:t>
            </a:r>
            <a:r>
              <a:rPr lang="en-US" sz="2800" dirty="0">
                <a:solidFill>
                  <a:srgbClr val="FFFF00"/>
                </a:solidFill>
              </a:rPr>
              <a:t>://</a:t>
            </a:r>
            <a:r>
              <a:rPr lang="en-US" sz="2800" dirty="0" smtClean="0">
                <a:solidFill>
                  <a:srgbClr val="FFFF00"/>
                </a:solidFill>
              </a:rPr>
              <a:t>people.csail.mit.edu/jeanyang</a:t>
            </a:r>
            <a:r>
              <a:rPr lang="en-US" sz="2800" dirty="0" smtClean="0"/>
              <a:t>&amp;</a:t>
            </a:r>
          </a:p>
          <a:p>
            <a:r>
              <a:rPr lang="en-US" sz="2800" dirty="0" smtClean="0"/>
              <a:t>description=</a:t>
            </a:r>
            <a:r>
              <a:rPr lang="en-US" sz="2800" dirty="0" err="1" smtClean="0">
                <a:solidFill>
                  <a:srgbClr val="FFFF00"/>
                </a:solidFill>
              </a:rPr>
              <a:t>Jean+Yang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900000">
            <a:off x="3577901" y="3742584"/>
            <a:ext cx="381000" cy="23784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3240236"/>
            <a:ext cx="990600" cy="188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667000" y="1575258"/>
            <a:ext cx="381000" cy="4139742"/>
          </a:xfrm>
          <a:prstGeom prst="downArrow">
            <a:avLst>
              <a:gd name="adj1" fmla="val 50000"/>
              <a:gd name="adj2" fmla="val 6623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62400" y="3505200"/>
            <a:ext cx="2590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24099" y="1301979"/>
            <a:ext cx="952500" cy="27327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2" grpId="0" animBg="1"/>
      <p:bldP spid="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968162"/>
            <a:ext cx="9144000" cy="40610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5181600"/>
            <a:ext cx="83058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https</a:t>
            </a:r>
            <a:r>
              <a:rPr lang="en-US" sz="2800" dirty="0"/>
              <a:t>://</a:t>
            </a:r>
            <a:r>
              <a:rPr lang="en-US" sz="2800" dirty="0" smtClean="0"/>
              <a:t>api.del.icio.us/v1/posts/add?</a:t>
            </a:r>
          </a:p>
          <a:p>
            <a:r>
              <a:rPr lang="en-US" sz="2800" dirty="0" err="1" smtClean="0"/>
              <a:t>url</a:t>
            </a: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http</a:t>
            </a:r>
            <a:r>
              <a:rPr lang="en-US" sz="2800" dirty="0">
                <a:solidFill>
                  <a:srgbClr val="FFFF00"/>
                </a:solidFill>
              </a:rPr>
              <a:t>://</a:t>
            </a:r>
            <a:r>
              <a:rPr lang="en-US" sz="2800" dirty="0" smtClean="0">
                <a:solidFill>
                  <a:srgbClr val="FFFF00"/>
                </a:solidFill>
              </a:rPr>
              <a:t>people.csail.mit.edu/jeanyang</a:t>
            </a:r>
            <a:r>
              <a:rPr lang="en-US" sz="2800" dirty="0" smtClean="0"/>
              <a:t>&amp;</a:t>
            </a:r>
          </a:p>
          <a:p>
            <a:r>
              <a:rPr lang="en-US" sz="2800" dirty="0" smtClean="0"/>
              <a:t>description=</a:t>
            </a:r>
            <a:r>
              <a:rPr lang="en-US" sz="2800" dirty="0" err="1" smtClean="0">
                <a:solidFill>
                  <a:srgbClr val="FFFF00"/>
                </a:solidFill>
              </a:rPr>
              <a:t>Jean+Yang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5" y="123008"/>
            <a:ext cx="8072770" cy="66119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5218" y="3733800"/>
            <a:ext cx="732123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let name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document.getName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in</a:t>
            </a:r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let website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document.getWebsites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()[0] in</a:t>
            </a:r>
          </a:p>
          <a:p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...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724400" y="1524000"/>
            <a:ext cx="2514600" cy="1872017"/>
          </a:xfrm>
          <a:prstGeom prst="cloudCallout">
            <a:avLst>
              <a:gd name="adj1" fmla="val -44591"/>
              <a:gd name="adj2" fmla="val 8893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getName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getWebsites</a:t>
            </a:r>
            <a:r>
              <a:rPr lang="en-US" dirty="0" smtClean="0"/>
              <a:t> do not exist. ..</a:t>
            </a:r>
          </a:p>
          <a:p>
            <a:pPr algn="ctr"/>
            <a:r>
              <a:rPr lang="en-US" dirty="0" smtClean="0"/>
              <a:t>:-(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0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Pattern-match?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Content Placeholder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1"/>
          <a:stretch/>
        </p:blipFill>
        <p:spPr>
          <a:xfrm>
            <a:off x="1875676" y="1561432"/>
            <a:ext cx="5363324" cy="40398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1724" y="1600200"/>
            <a:ext cx="53046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lbls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document.getElementsByClassName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("label")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[ 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="</a:t>
            </a:r>
            <a:r>
              <a:rPr lang="en-US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label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Email: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="</a:t>
            </a:r>
            <a:r>
              <a:rPr lang="en-US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label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Address: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="</a:t>
            </a:r>
            <a:r>
              <a:rPr lang="en-US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label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Website: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...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websiteLbl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= (filter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isWebsite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lbls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)[0]</a:t>
            </a:r>
          </a:p>
          <a:p>
            <a:pPr marL="0" indent="0">
              <a:buNone/>
            </a:pP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="</a:t>
            </a:r>
            <a:r>
              <a:rPr lang="en-US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label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Website: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sz="14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websiteLbl.nextSibling</a:t>
            </a:r>
            <a:endParaRPr lang="en-US" sz="14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&lt;td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="</a:t>
            </a:r>
            <a:r>
              <a:rPr lang="en-US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"&gt;&lt;a </a:t>
            </a:r>
            <a:r>
              <a:rPr lang="en-US" sz="14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href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="</a:t>
            </a:r>
            <a:r>
              <a:rPr lang="en-US" sz="1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... mit.edu ...</a:t>
            </a:r>
            <a:r>
              <a:rPr lang="en-US" sz="14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"&gt; ...</a:t>
            </a:r>
            <a:endParaRPr lang="en-US" sz="1400" dirty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64553E-7 L -0.36511 -5.6455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Right Policy?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Content Placeholder 7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1"/>
          <a:stretch/>
        </p:blipFill>
        <p:spPr>
          <a:xfrm>
            <a:off x="304800" y="1843282"/>
            <a:ext cx="5363324" cy="403979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91200" y="1600200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CanRead</a:t>
            </a:r>
            <a:r>
              <a:rPr lang="en-US" sz="1800" dirty="0" smtClean="0"/>
              <a:t> &lt;a&gt; tags</a:t>
            </a:r>
          </a:p>
          <a:p>
            <a:r>
              <a:rPr lang="en-US" sz="1600" dirty="0" smtClean="0">
                <a:sym typeface="Symbol"/>
              </a:rPr>
              <a:t>Read </a:t>
            </a:r>
            <a:r>
              <a:rPr lang="en-US" sz="1600" dirty="0">
                <a:sym typeface="Symbol"/>
              </a:rPr>
              <a:t>links to likes, dislikes, groups, posts, friends, </a:t>
            </a:r>
            <a:r>
              <a:rPr lang="en-US" sz="1600" dirty="0" smtClean="0">
                <a:sym typeface="Symbol"/>
              </a:rPr>
              <a:t>etc.</a:t>
            </a:r>
          </a:p>
          <a:p>
            <a:pPr marL="0" indent="0">
              <a:buNone/>
            </a:pPr>
            <a:endParaRPr lang="en-US" sz="1600" dirty="0" smtClean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err="1" smtClean="0">
                <a:cs typeface="Consolas" pitchFamily="49" charset="0"/>
              </a:rPr>
              <a:t>CanRead</a:t>
            </a:r>
            <a:r>
              <a:rPr lang="en-US" sz="1600" dirty="0" smtClean="0">
                <a:cs typeface="Consolas" pitchFamily="49" charset="0"/>
              </a:rPr>
              <a:t> </a:t>
            </a:r>
            <a:r>
              <a:rPr lang="en-US" sz="1200" dirty="0">
                <a:latin typeface="Consolas" pitchFamily="49" charset="0"/>
                <a:cs typeface="Consolas" pitchFamily="49" charset="0"/>
              </a:rPr>
              <a:t>&lt;td class="data"&gt;</a:t>
            </a:r>
            <a:endParaRPr lang="en-US" sz="1200" dirty="0"/>
          </a:p>
          <a:p>
            <a:r>
              <a:rPr lang="en-US" sz="2000" dirty="0" smtClean="0"/>
              <a:t>Can read phone, email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err="1" smtClean="0"/>
              <a:t>CanRead</a:t>
            </a:r>
            <a:r>
              <a:rPr lang="en-US" sz="1600" dirty="0" smtClean="0"/>
              <a:t> &lt;td class="data"&gt; tags, which have a sibling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td class="label"&gt;Website:&lt;/td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248157" y="2514600"/>
            <a:ext cx="26289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607" y="3714750"/>
            <a:ext cx="26289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4686300"/>
            <a:ext cx="5677407" cy="97155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3400" y="4876800"/>
            <a:ext cx="4260376" cy="46530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949161" y="384968"/>
            <a:ext cx="71850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47574" y="421481"/>
            <a:ext cx="2747963" cy="36671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95536" y="421481"/>
            <a:ext cx="4425950" cy="366713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47574" y="788193"/>
            <a:ext cx="2747963" cy="639763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695536" y="788193"/>
            <a:ext cx="4425950" cy="639763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47574" y="1427956"/>
            <a:ext cx="2747963" cy="3698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695536" y="1427956"/>
            <a:ext cx="4425950" cy="36988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47574" y="1797843"/>
            <a:ext cx="2747963" cy="639763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695536" y="1797843"/>
            <a:ext cx="4425950" cy="639763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47574" y="2437606"/>
            <a:ext cx="2747963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95536" y="2437606"/>
            <a:ext cx="4425950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947574" y="2809081"/>
            <a:ext cx="2747963" cy="639763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695536" y="2809081"/>
            <a:ext cx="4425950" cy="639763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947574" y="3448843"/>
            <a:ext cx="2747963" cy="6397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695536" y="3448843"/>
            <a:ext cx="4425950" cy="639763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947574" y="4088606"/>
            <a:ext cx="2747963" cy="369888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695536" y="4088606"/>
            <a:ext cx="4425950" cy="369888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947574" y="4458493"/>
            <a:ext cx="2747963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695536" y="4458493"/>
            <a:ext cx="4425950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947574" y="4829968"/>
            <a:ext cx="2747963" cy="369888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695536" y="4829968"/>
            <a:ext cx="4425950" cy="369888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47574" y="5199856"/>
            <a:ext cx="2747963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695536" y="5199856"/>
            <a:ext cx="4425950" cy="371475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947574" y="5571331"/>
            <a:ext cx="2747963" cy="369888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695536" y="5571331"/>
            <a:ext cx="4425950" cy="369888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689186" y="415131"/>
            <a:ext cx="12700" cy="5532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942811" y="769143"/>
            <a:ext cx="7185025" cy="38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942811" y="1421606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942811" y="1791493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42811" y="2431256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942811" y="2802731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942811" y="3442493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942811" y="4082256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942811" y="4452143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942811" y="4823618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942811" y="5193506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942811" y="5564981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942811" y="415131"/>
            <a:ext cx="12700" cy="5532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8115136" y="416718"/>
            <a:ext cx="12700" cy="55308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942811" y="416718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942811" y="5934868"/>
            <a:ext cx="7185025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1041236" y="464343"/>
            <a:ext cx="16652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cs typeface="Arial" pitchFamily="34" charset="0"/>
              </a:rPr>
              <a:t>Extension Name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3787611" y="464343"/>
            <a:ext cx="1949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Extension Behavior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1041236" y="829468"/>
            <a:ext cx="1601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PrintNewYorker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3787611" y="829468"/>
            <a:ext cx="3663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Appends “?printable=true” to internal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7378536" y="829468"/>
            <a:ext cx="590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links 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3787611" y="1104106"/>
            <a:ext cx="187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on newyorker.com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1041236" y="1469231"/>
            <a:ext cx="2058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Google Reader client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787611" y="1469231"/>
            <a:ext cx="1054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Sends RSS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4773449" y="1469231"/>
            <a:ext cx="2686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feed links to Google Reader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1041236" y="1840706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Gmail checker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3787611" y="1840706"/>
            <a:ext cx="307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Rewrites “mailto:” links to open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6789574" y="1840706"/>
            <a:ext cx="858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Gmail’s 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3787611" y="2115343"/>
            <a:ext cx="1468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compose page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1041236" y="2480468"/>
            <a:ext cx="1346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Bookmarking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3787611" y="2480468"/>
            <a:ext cx="3494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Sends selected text to delicious.com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1041236" y="2850356"/>
            <a:ext cx="176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Dictionary lookup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3787611" y="2850356"/>
            <a:ext cx="1476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Queries online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5198899" y="2850356"/>
            <a:ext cx="25193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dictionary with selection; 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3787611" y="3124993"/>
            <a:ext cx="3514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displays definition in a floating &lt;div&gt;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1041236" y="3490118"/>
            <a:ext cx="14779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Facebook data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2442999" y="3490118"/>
            <a:ext cx="668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miner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3787611" y="3490118"/>
            <a:ext cx="6683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Sends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4390861" y="3490118"/>
            <a:ext cx="1273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friends’ web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5544974" y="3490118"/>
            <a:ext cx="188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-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5614824" y="3490118"/>
            <a:ext cx="1346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addresses to 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3787611" y="3764756"/>
            <a:ext cx="1395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delicious.com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1041236" y="4129881"/>
            <a:ext cx="1806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JavaScript toolbox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3787611" y="4129881"/>
            <a:ext cx="1816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Edits selected text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1041236" y="4501356"/>
            <a:ext cx="1885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Password manager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3787611" y="4501356"/>
            <a:ext cx="7032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Stores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4419436" y="4501356"/>
            <a:ext cx="3670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and retrieves passwords on each page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1041236" y="4871243"/>
            <a:ext cx="876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Magnify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1854036" y="4871243"/>
            <a:ext cx="6746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under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2463636" y="4871243"/>
            <a:ext cx="746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mouse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3787611" y="4871243"/>
            <a:ext cx="1317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Modifies CSS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5040149" y="4871243"/>
            <a:ext cx="1228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on the page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1041236" y="5242718"/>
            <a:ext cx="620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Short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1596861" y="5242718"/>
            <a:ext cx="1417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URL expander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3787611" y="5242718"/>
            <a:ext cx="1177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Sends URLs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4898861" y="5242718"/>
            <a:ext cx="2079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to longurlplease.com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1041236" y="5612606"/>
            <a:ext cx="1216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Typography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3787611" y="5612606"/>
            <a:ext cx="1574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Modifies values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5294149" y="5612606"/>
            <a:ext cx="1997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of &lt;input&gt; elements</a:t>
            </a: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cap="small" dirty="0" smtClean="0">
                <a:latin typeface="Trebuchet MS" pitchFamily="34" charset="0"/>
              </a:rPr>
              <a:t>Policies in Fine</a:t>
            </a:r>
            <a:endParaRPr lang="en-US" sz="3600" cap="small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900000">
            <a:off x="2529729" y="2129211"/>
            <a:ext cx="332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rebuchet MS" pitchFamily="34" charset="0"/>
              </a:rPr>
              <a:t>USING REFINED TYPES</a:t>
            </a:r>
            <a:endParaRPr lang="en-US" sz="2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743200"/>
            <a:ext cx="59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Trebuchet MS" pitchFamily="34" charset="0"/>
              </a:rPr>
              <a:t>^</a:t>
            </a:r>
            <a:endParaRPr lang="en-US" sz="5400" b="1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212" y="299406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: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string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029200" y="354842"/>
            <a:ext cx="2362200" cy="1524000"/>
          </a:xfrm>
          <a:prstGeom prst="wedgeRoundRectCallout">
            <a:avLst>
              <a:gd name="adj1" fmla="val -188011"/>
              <a:gd name="adj2" fmla="val 204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Native DOM elements, abstract to Fine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44688" y="2971800"/>
            <a:ext cx="2362200" cy="1524000"/>
          </a:xfrm>
          <a:prstGeom prst="wedgeRoundRectCallout">
            <a:avLst>
              <a:gd name="adj1" fmla="val -118680"/>
              <a:gd name="adj2" fmla="val -9869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Defined in F#/JavaScript with this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212" y="299406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assume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/>
              </a:rPr>
              <a:t>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 . </a:t>
            </a:r>
            <a:r>
              <a:rPr lang="en-US" sz="2000" b="1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EltTagName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"a"</a:t>
            </a:r>
          </a:p>
          <a:p>
            <a:r>
              <a:rPr lang="en-US" sz="2000" b="1" dirty="0" smtClean="0">
                <a:latin typeface="Consolas" pitchFamily="49" charset="0"/>
                <a:cs typeface="Consolas" pitchFamily="49" charset="0"/>
                <a:sym typeface="Symbol"/>
              </a:rPr>
              <a:t>  </a:t>
            </a:r>
            <a:r>
              <a:rPr lang="en-US" sz="2000" b="1" dirty="0">
                <a:latin typeface="Consolas" pitchFamily="49" charset="0"/>
                <a:cs typeface="Consolas" pitchFamily="49" charset="0"/>
                <a:sym typeface="Symbol"/>
              </a:rPr>
              <a:t>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e "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: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e: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elt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key:string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| </a:t>
            </a:r>
            <a:r>
              <a:rPr lang="en-US" sz="2000" b="1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e key }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string</a:t>
            </a: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getTagName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: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sz="2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773003" y="3161728"/>
            <a:ext cx="1981200" cy="724472"/>
          </a:xfrm>
          <a:prstGeom prst="wedgeRoundRectCallout">
            <a:avLst>
              <a:gd name="adj1" fmla="val -107036"/>
              <a:gd name="adj2" fmla="val -884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39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212" y="299406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assume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/>
              </a:rPr>
              <a:t>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 .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"a"</a:t>
            </a:r>
          </a:p>
          <a:p>
            <a:r>
              <a:rPr lang="en-US" sz="2000" b="1" dirty="0" smtClean="0">
                <a:latin typeface="Consolas" pitchFamily="49" charset="0"/>
                <a:cs typeface="Consolas" pitchFamily="49" charset="0"/>
                <a:sym typeface="Symbol"/>
              </a:rPr>
              <a:t>  </a:t>
            </a:r>
            <a:r>
              <a:rPr lang="en-US" sz="2000" b="1" dirty="0">
                <a:latin typeface="Consolas" pitchFamily="49" charset="0"/>
                <a:cs typeface="Consolas" pitchFamily="49" charset="0"/>
                <a:sym typeface="Symbol"/>
              </a:rPr>
              <a:t>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e "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: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e:elt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{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key:string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| </a:t>
            </a:r>
            <a:r>
              <a:rPr lang="en-US" sz="2000" b="1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e key }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string</a:t>
            </a: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e: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elt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name:string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 | </a:t>
            </a:r>
            <a:r>
              <a:rPr lang="en-US" sz="2000" b="1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EltTagName</a:t>
            </a:r>
            <a:r>
              <a:rPr lang="en-US" sz="2000" b="1" dirty="0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e name }</a:t>
            </a:r>
            <a:endParaRPr lang="en-US" sz="2000" b="1" dirty="0">
              <a:latin typeface="Consolas" pitchFamily="49" charset="0"/>
              <a:cs typeface="Consolas" pitchFamily="49" charset="0"/>
            </a:endParaRP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sz="2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773003" y="4646151"/>
            <a:ext cx="1981200" cy="724472"/>
          </a:xfrm>
          <a:prstGeom prst="wedgeRoundRectCallout">
            <a:avLst>
              <a:gd name="adj1" fmla="val -107036"/>
              <a:gd name="adj2" fmla="val -884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7667"/>
          <a:stretch/>
        </p:blipFill>
        <p:spPr bwMode="auto">
          <a:xfrm>
            <a:off x="2066925" y="1257300"/>
            <a:ext cx="6619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983" y="1874837"/>
            <a:ext cx="65620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71600" y="2286000"/>
            <a:ext cx="4343400" cy="228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15000" y="5029200"/>
            <a:ext cx="1752600" cy="304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67" y="1874837"/>
            <a:ext cx="65620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270" y="457200"/>
            <a:ext cx="3789731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1085" y="4997895"/>
            <a:ext cx="2206481" cy="1310045"/>
            <a:chOff x="90668" y="5486400"/>
            <a:chExt cx="2206481" cy="1310045"/>
          </a:xfrm>
        </p:grpSpPr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8" y="5486400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56900" y="6488668"/>
              <a:ext cx="1140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Google news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7384" y="5257800"/>
            <a:ext cx="1947851" cy="1296888"/>
            <a:chOff x="2577384" y="5257800"/>
            <a:chExt cx="1947851" cy="1296888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384" y="5257800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733800" y="6246911"/>
              <a:ext cx="791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Amazon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1769" y="1828800"/>
            <a:ext cx="2334492" cy="1296887"/>
            <a:chOff x="201769" y="1371600"/>
            <a:chExt cx="2334492" cy="1296887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69" y="1371600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73965" y="2360710"/>
              <a:ext cx="1362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New York Times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0955" y="3429000"/>
            <a:ext cx="2207387" cy="1226212"/>
            <a:chOff x="1011011" y="2514599"/>
            <a:chExt cx="2207387" cy="122621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67" y="2514599"/>
              <a:ext cx="1931831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11011" y="3433034"/>
              <a:ext cx="680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itchFamily="34" charset="0"/>
                </a:rPr>
                <a:t>Netflix</a:t>
              </a:r>
              <a:endPara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08018017"/>
              </p:ext>
            </p:extLst>
          </p:nvPr>
        </p:nvGraphicFramePr>
        <p:xfrm>
          <a:off x="18288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012E-6 L -0.35781 -2.7012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2" grpId="0" animBg="1"/>
      <p:bldP spid="2" grpId="1" animBg="1"/>
      <p:bldGraphic spid="2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212" y="299406"/>
            <a:ext cx="86452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assume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/>
              </a:rPr>
              <a:t>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 . </a:t>
            </a:r>
            <a:r>
              <a:rPr lang="en-US" sz="2000" b="1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EltTagName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e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"a"</a:t>
            </a:r>
          </a:p>
          <a:p>
            <a:r>
              <a:rPr lang="en-US" sz="2000" b="1" dirty="0" smtClean="0">
                <a:latin typeface="Consolas" pitchFamily="49" charset="0"/>
                <a:cs typeface="Consolas" pitchFamily="49" charset="0"/>
                <a:sym typeface="Symbol"/>
              </a:rPr>
              <a:t>  </a:t>
            </a:r>
            <a:r>
              <a:rPr lang="en-US" sz="2000" b="1" dirty="0">
                <a:latin typeface="Consolas" pitchFamily="49" charset="0"/>
                <a:cs typeface="Consolas" pitchFamily="49" charset="0"/>
                <a:sym typeface="Symbol"/>
              </a:rPr>
              <a:t>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e "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: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e:elt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{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key:string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|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e key }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string</a:t>
            </a: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>
                <a:latin typeface="Consolas" pitchFamily="49" charset="0"/>
                <a:cs typeface="Consolas" pitchFamily="49" charset="0"/>
              </a:rPr>
              <a:t>val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e:elt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-&gt;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name:string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|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e name }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// code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getLink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getTagName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"a" then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  // true </a:t>
            </a:r>
            <a:r>
              <a:rPr lang="en-US" sz="2000" b="1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  <a:sym typeface="Symbol"/>
              </a:rPr>
              <a:t> </a:t>
            </a:r>
            <a:r>
              <a:rPr lang="en-US" sz="20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sym typeface="Symbol"/>
              </a:rPr>
              <a:t>EltTagName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sym typeface="Symbol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sym typeface="Symbol"/>
              </a:rPr>
              <a:t>elt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  <a:sym typeface="Symbol"/>
              </a:rPr>
              <a:t> "a"</a:t>
            </a:r>
            <a:endParaRPr lang="en-US" sz="2000" b="1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getAttr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requires </a:t>
            </a:r>
            <a:r>
              <a:rPr lang="en-US" sz="20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elt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"</a:t>
            </a:r>
            <a:r>
              <a:rPr lang="en-US" sz="2000" b="1" dirty="0" err="1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b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else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"not a link"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1828801"/>
            <a:ext cx="6096000" cy="2362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No runtime overhead (fast)</a:t>
            </a:r>
          </a:p>
          <a:p>
            <a:pPr marL="342900" indent="-342900"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No runtime security exceptions (robust)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Fine + Z3 check pre- and </a:t>
            </a:r>
            <a:r>
              <a:rPr lang="en-US" sz="2400" dirty="0" smtClean="0">
                <a:solidFill>
                  <a:schemeClr val="tx1"/>
                </a:solidFill>
              </a:rPr>
              <a:t>post-conditions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73003" y="4646151"/>
            <a:ext cx="1981200" cy="724472"/>
          </a:xfrm>
          <a:prstGeom prst="wedgeRoundRectCallout">
            <a:avLst>
              <a:gd name="adj1" fmla="val -107036"/>
              <a:gd name="adj2" fmla="val -884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Postcondition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400331"/>
            <a:ext cx="7279557" cy="53245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assume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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Symbol"/>
              </a:rPr>
              <a:t>e:elt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) . </a:t>
            </a:r>
            <a:r>
              <a:rPr lang="en-US" sz="2000" b="1" dirty="0" err="1" smtClean="0">
                <a:solidFill>
                  <a:srgbClr val="FFC000"/>
                </a:solidFill>
                <a:latin typeface="Consolas" pitchFamily="49" charset="0"/>
                <a:cs typeface="Consolas" pitchFamily="49" charset="0"/>
                <a:sym typeface="Symbol"/>
              </a:rPr>
              <a:t>CanReadAttr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 e "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  <a:sym typeface="Symbol"/>
              </a:rPr>
              <a:t>class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"</a:t>
            </a: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assume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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labelText:elt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 .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EltParent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label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&amp;&amp;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label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label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Symbol"/>
              </a:rPr>
              <a:t>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CanReadValue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labelText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Consolas" pitchFamily="49" charset="0"/>
                <a:cs typeface="Consolas" pitchFamily="49" charset="0"/>
              </a:rPr>
              <a:t>assume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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data:elt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labelText:elt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),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website:elt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parent:elt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 .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EltParent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data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parent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&amp;&amp;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EltParent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label parent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&amp;&amp;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EltParent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website data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&amp;&amp;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EltParent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label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&amp;&amp;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label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"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label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&amp;&amp;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EltTextValue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labelText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Website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:“</a:t>
            </a:r>
          </a:p>
          <a:p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Symbol"/>
              </a:rPr>
              <a:t>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CanReadAttr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website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r>
              <a:rPr lang="en-US" sz="20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href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"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28516" y="1828800"/>
            <a:ext cx="1395484" cy="1524000"/>
          </a:xfrm>
          <a:prstGeom prst="wedgeRoundRectCallout">
            <a:avLst>
              <a:gd name="adj1" fmla="val 55439"/>
              <a:gd name="adj2" fmla="val -12287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read all "class" attributes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1262" y="1981200"/>
            <a:ext cx="1395484" cy="1524000"/>
          </a:xfrm>
          <a:prstGeom prst="wedgeRoundRectCallout">
            <a:avLst>
              <a:gd name="adj1" fmla="val 51071"/>
              <a:gd name="adj2" fmla="val -8772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read all data labels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432" y="2590800"/>
            <a:ext cx="1395484" cy="1524000"/>
          </a:xfrm>
          <a:prstGeom prst="wedgeRoundRectCallout">
            <a:avLst>
              <a:gd name="adj1" fmla="val 90686"/>
              <a:gd name="adj2" fmla="val -715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data</a:t>
            </a:r>
            <a:r>
              <a:rPr lang="en-US" dirty="0" smtClean="0"/>
              <a:t> and </a:t>
            </a:r>
            <a:r>
              <a:rPr lang="en-US" i="1" dirty="0" smtClean="0"/>
              <a:t>label</a:t>
            </a:r>
            <a:r>
              <a:rPr lang="en-US" dirty="0" smtClean="0"/>
              <a:t> are siblings via </a:t>
            </a:r>
            <a:r>
              <a:rPr lang="en-US" i="1" dirty="0" smtClean="0"/>
              <a:t>parent</a:t>
            </a:r>
            <a:endParaRPr lang="en-US" i="1" dirty="0"/>
          </a:p>
        </p:txBody>
      </p:sp>
      <p:sp>
        <p:nvSpPr>
          <p:cNvPr id="5" name="Curved Right Arrow 4"/>
          <p:cNvSpPr/>
          <p:nvPr/>
        </p:nvSpPr>
        <p:spPr>
          <a:xfrm>
            <a:off x="685800" y="4191000"/>
            <a:ext cx="961456" cy="1533866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(L;P)-safety: Semantics of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Execution of browser extensions interleaved with JS-code on a web page</a:t>
            </a:r>
          </a:p>
          <a:p>
            <a:pPr marL="0" indent="0">
              <a:buNone/>
            </a:pPr>
            <a:r>
              <a:rPr lang="en-US" dirty="0" smtClean="0"/>
              <a:t>Key feature of (L;P)-safety: Security of an extension is independent of effects of JS on the page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rgbClr val="009900"/>
                </a:solidFill>
              </a:rPr>
              <a:t>Security of browser does not depend on the page currently being viewed</a:t>
            </a:r>
          </a:p>
          <a:p>
            <a:pPr>
              <a:buFont typeface="Symbol"/>
              <a:buChar char="Þ"/>
            </a:pPr>
            <a:r>
              <a:rPr lang="en-US" dirty="0" smtClean="0">
                <a:solidFill>
                  <a:srgbClr val="009900"/>
                </a:solidFill>
              </a:rPr>
              <a:t>Simply programming model</a:t>
            </a:r>
            <a:r>
              <a:rPr lang="en-US" dirty="0" smtClean="0"/>
              <a:t>: extension author does not have to consider JS </a:t>
            </a:r>
            <a:r>
              <a:rPr lang="en-US" dirty="0" err="1" smtClean="0"/>
              <a:t>interleavings</a:t>
            </a:r>
            <a:r>
              <a:rPr lang="en-US" dirty="0" smtClean="0"/>
              <a:t> in order to comply with security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9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by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Main theorem:</a:t>
            </a:r>
          </a:p>
          <a:p>
            <a:r>
              <a:rPr lang="en-US" dirty="0" smtClean="0"/>
              <a:t>Given </a:t>
            </a:r>
            <a:r>
              <a:rPr lang="en-US" smtClean="0"/>
              <a:t>a Datalog </a:t>
            </a:r>
            <a:r>
              <a:rPr lang="en-US" dirty="0" smtClean="0"/>
              <a:t>policy P, a set of ground facts L, an environment </a:t>
            </a:r>
            <a:r>
              <a:rPr lang="el-GR" dirty="0" smtClean="0"/>
              <a:t>Γ</a:t>
            </a:r>
            <a:r>
              <a:rPr lang="en-US" dirty="0" smtClean="0"/>
              <a:t> such that </a:t>
            </a:r>
            <a:r>
              <a:rPr lang="el-GR" dirty="0" smtClean="0"/>
              <a:t>Γ</a:t>
            </a:r>
            <a:r>
              <a:rPr lang="en-US" dirty="0" smtClean="0"/>
              <a:t> |= L,  a program e and a type t. </a:t>
            </a:r>
          </a:p>
          <a:p>
            <a:r>
              <a:rPr lang="en-US" dirty="0" smtClean="0"/>
              <a:t>P;</a:t>
            </a:r>
            <a:r>
              <a:rPr lang="el-GR" dirty="0"/>
              <a:t> </a:t>
            </a:r>
            <a:r>
              <a:rPr lang="el-GR" dirty="0" smtClean="0"/>
              <a:t>Γ</a:t>
            </a:r>
            <a:r>
              <a:rPr lang="en-US" dirty="0" smtClean="0"/>
              <a:t> |- e : t   =&gt;  e is (L;P)-safe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Reduction </a:t>
            </a:r>
            <a:r>
              <a:rPr lang="en-US" dirty="0"/>
              <a:t>relation:  P |- (</a:t>
            </a:r>
            <a:r>
              <a:rPr lang="en-US" dirty="0" err="1"/>
              <a:t>L;e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(</a:t>
            </a:r>
            <a:r>
              <a:rPr lang="en-US" dirty="0" err="1">
                <a:sym typeface="Wingdings" pitchFamily="2" charset="2"/>
              </a:rPr>
              <a:t>L’;e</a:t>
            </a:r>
            <a:r>
              <a:rPr lang="en-US" dirty="0" smtClean="0">
                <a:sym typeface="Wingdings" pitchFamily="2" charset="2"/>
              </a:rPr>
              <a:t>’)</a:t>
            </a:r>
            <a:endParaRPr lang="en-US" dirty="0" smtClean="0"/>
          </a:p>
          <a:p>
            <a:pPr lvl="1"/>
            <a:r>
              <a:rPr lang="en-US" dirty="0"/>
              <a:t>Reduction steps are guarded by policy queries evaluated over a set of accumulated ground facts L</a:t>
            </a:r>
          </a:p>
          <a:p>
            <a:pPr lvl="1"/>
            <a:r>
              <a:rPr lang="en-US" dirty="0" smtClean="0"/>
              <a:t>Theorem says: </a:t>
            </a:r>
            <a:r>
              <a:rPr lang="en-US" dirty="0" smtClean="0">
                <a:solidFill>
                  <a:srgbClr val="00CC66"/>
                </a:solidFill>
              </a:rPr>
              <a:t>well-typed programs never raise security exceptions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0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Policies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/>
              <a:t>44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1647" r="61312" b="8137"/>
          <a:stretch/>
        </p:blipFill>
        <p:spPr bwMode="auto">
          <a:xfrm>
            <a:off x="2263904" y="1720746"/>
            <a:ext cx="4820480" cy="46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689876"/>
            <a:ext cx="4884866" cy="47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Summary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"/>
          <a:stretch/>
        </p:blipFill>
        <p:spPr>
          <a:xfrm>
            <a:off x="200048" y="1371600"/>
            <a:ext cx="5286352" cy="5029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B7CD-F334-491C-8AE7-1BE6573D7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19400" y="2057400"/>
            <a:ext cx="3276600" cy="4267200"/>
            <a:chOff x="4343400" y="2286000"/>
            <a:chExt cx="3276600" cy="4267200"/>
          </a:xfrm>
        </p:grpSpPr>
        <p:grpSp>
          <p:nvGrpSpPr>
            <p:cNvPr id="10" name="Group 9"/>
            <p:cNvGrpSpPr/>
            <p:nvPr/>
          </p:nvGrpSpPr>
          <p:grpSpPr>
            <a:xfrm>
              <a:off x="4343400" y="2286000"/>
              <a:ext cx="2743200" cy="4267200"/>
              <a:chOff x="4343400" y="2286000"/>
              <a:chExt cx="2743200" cy="426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343400" y="2286000"/>
                <a:ext cx="27432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343400" y="3657600"/>
                <a:ext cx="2743200" cy="129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43400" y="5334000"/>
                <a:ext cx="27432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43400" y="6324600"/>
                <a:ext cx="27432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572000" y="5334000"/>
              <a:ext cx="3048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715000" y="1600200"/>
            <a:ext cx="335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Variety of extension types</a:t>
            </a:r>
          </a:p>
          <a:p>
            <a:endParaRPr lang="en-US" sz="2000" dirty="0" smtClean="0"/>
          </a:p>
          <a:p>
            <a:r>
              <a:rPr lang="en-US" sz="2000" dirty="0" smtClean="0"/>
              <a:t>Over 1,500 LOC total</a:t>
            </a:r>
          </a:p>
          <a:p>
            <a:endParaRPr lang="en-US" sz="2000" dirty="0" smtClean="0"/>
          </a:p>
          <a:p>
            <a:r>
              <a:rPr lang="en-US" sz="2000" dirty="0" smtClean="0"/>
              <a:t>Many extensions ported from Chrome</a:t>
            </a:r>
          </a:p>
          <a:p>
            <a:pPr lvl="1"/>
            <a:r>
              <a:rPr lang="en-US" sz="1600" dirty="0" smtClean="0"/>
              <a:t>Only the content script in Fine</a:t>
            </a:r>
          </a:p>
          <a:p>
            <a:pPr lvl="1"/>
            <a:r>
              <a:rPr lang="en-US" sz="1600" dirty="0" smtClean="0"/>
              <a:t>Compiled to JavaScript using a new Fine backend</a:t>
            </a:r>
          </a:p>
          <a:p>
            <a:pPr lvl="1"/>
            <a:r>
              <a:rPr lang="en-US" sz="1600" dirty="0" smtClean="0"/>
              <a:t>Much of the code remains in the extension core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5105400"/>
            <a:ext cx="23622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5105400"/>
            <a:ext cx="5334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5500" y="6057900"/>
            <a:ext cx="533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4.44444E-6 L 0.11666 -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-4.44444E-6 L 0.20416 -4.44444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6 1.71138E-6 L 0.3125 1.71138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84" y="6245618"/>
            <a:ext cx="539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http://research.microsoft.com/~livshits/</a:t>
            </a:r>
            <a:endParaRPr lang="en-US" sz="2400" b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4800" y="2685894"/>
            <a:ext cx="4876800" cy="264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Ben Livshits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Microsoft Research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Redmond, Washington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r"/>
            <a:r>
              <a:rPr lang="en-US" sz="2000" i="1" dirty="0" smtClean="0">
                <a:solidFill>
                  <a:schemeClr val="tx1"/>
                </a:solidFill>
              </a:rPr>
              <a:t>…with help from Matt </a:t>
            </a:r>
            <a:r>
              <a:rPr lang="en-US" sz="2000" i="1" dirty="0" err="1" smtClean="0">
                <a:solidFill>
                  <a:schemeClr val="tx1"/>
                </a:solidFill>
              </a:rPr>
              <a:t>Fredrikson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Arjun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Guha</a:t>
            </a:r>
            <a:r>
              <a:rPr lang="en-US" sz="2000" i="1" dirty="0" smtClean="0">
                <a:solidFill>
                  <a:schemeClr val="tx1"/>
                </a:solidFill>
              </a:rPr>
              <a:t>, Nikhil </a:t>
            </a:r>
            <a:r>
              <a:rPr lang="en-US" sz="2000" i="1" dirty="0" err="1" smtClean="0">
                <a:solidFill>
                  <a:schemeClr val="tx1"/>
                </a:solidFill>
              </a:rPr>
              <a:t>Swamy</a:t>
            </a:r>
            <a:r>
              <a:rPr lang="en-US" sz="2000" i="1" dirty="0" smtClean="0">
                <a:solidFill>
                  <a:schemeClr val="tx1"/>
                </a:solidFill>
              </a:rPr>
              <a:t>, and others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6150" name="Picture 6" descr="http://i.zdnet.com/blogs/microsoft_researc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1"/>
            <a:ext cx="3823806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1"/>
            <a:ext cx="35814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32455" y="0"/>
            <a:ext cx="2911545" cy="6879771"/>
            <a:chOff x="6232455" y="0"/>
            <a:chExt cx="2911545" cy="6879771"/>
          </a:xfrm>
        </p:grpSpPr>
        <p:grpSp>
          <p:nvGrpSpPr>
            <p:cNvPr id="13" name="Group 12"/>
            <p:cNvGrpSpPr/>
            <p:nvPr/>
          </p:nvGrpSpPr>
          <p:grpSpPr>
            <a:xfrm>
              <a:off x="6232455" y="0"/>
              <a:ext cx="2911545" cy="6879771"/>
              <a:chOff x="6232455" y="0"/>
              <a:chExt cx="2911545" cy="687977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676"/>
              <a:stretch/>
            </p:blipFill>
            <p:spPr bwMode="auto">
              <a:xfrm>
                <a:off x="6232455" y="0"/>
                <a:ext cx="2911545" cy="5772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9897" y="1174296"/>
                <a:ext cx="2864103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" name="Straight Connector 3"/>
            <p:cNvCxnSpPr>
              <a:stCxn id="16" idx="1"/>
            </p:cNvCxnSpPr>
            <p:nvPr/>
          </p:nvCxnSpPr>
          <p:spPr>
            <a:xfrm flipV="1">
              <a:off x="6279897" y="1174296"/>
              <a:ext cx="2864103" cy="285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59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Approach, Opportunity &amp; Privacy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48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Broad applications:</a:t>
            </a:r>
          </a:p>
          <a:p>
            <a:pPr lvl="1"/>
            <a:r>
              <a:rPr lang="en-US" dirty="0" smtClean="0"/>
              <a:t>Site personalization</a:t>
            </a:r>
          </a:p>
          <a:p>
            <a:pPr lvl="1"/>
            <a:r>
              <a:rPr lang="en-US" dirty="0" smtClean="0"/>
              <a:t>Personalized search </a:t>
            </a:r>
          </a:p>
          <a:p>
            <a:pPr lvl="1"/>
            <a:r>
              <a:rPr lang="en-US" dirty="0" smtClean="0"/>
              <a:t>Ads</a:t>
            </a:r>
          </a:p>
          <a:p>
            <a:pPr lvl="1"/>
            <a:endParaRPr lang="en-US" dirty="0"/>
          </a:p>
          <a:p>
            <a:r>
              <a:rPr lang="en-US" dirty="0" smtClean="0"/>
              <a:t>User data in browser</a:t>
            </a:r>
          </a:p>
          <a:p>
            <a:endParaRPr lang="en-US" dirty="0" smtClean="0"/>
          </a:p>
          <a:p>
            <a:r>
              <a:rPr lang="en-US" dirty="0" smtClean="0"/>
              <a:t>Control data release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08678" y="1676400"/>
            <a:ext cx="3353211" cy="1515214"/>
            <a:chOff x="608678" y="1676400"/>
            <a:chExt cx="3353211" cy="1515214"/>
          </a:xfrm>
        </p:grpSpPr>
        <p:grpSp>
          <p:nvGrpSpPr>
            <p:cNvPr id="24" name="Group 23"/>
            <p:cNvGrpSpPr/>
            <p:nvPr/>
          </p:nvGrpSpPr>
          <p:grpSpPr>
            <a:xfrm>
              <a:off x="608678" y="1676400"/>
              <a:ext cx="2160431" cy="1143000"/>
              <a:chOff x="152400" y="1828800"/>
              <a:chExt cx="2160431" cy="1143000"/>
            </a:xfrm>
          </p:grpSpPr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8288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9050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9812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2057400"/>
                <a:ext cx="1931831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7" name="TextBox 56"/>
            <p:cNvSpPr txBox="1"/>
            <p:nvPr/>
          </p:nvSpPr>
          <p:spPr>
            <a:xfrm>
              <a:off x="2181145" y="2822282"/>
              <a:ext cx="1780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Browsing history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08678" y="5486400"/>
            <a:ext cx="3663039" cy="1143000"/>
            <a:chOff x="608678" y="5486400"/>
            <a:chExt cx="3663039" cy="1143000"/>
          </a:xfrm>
        </p:grpSpPr>
        <p:pic>
          <p:nvPicPr>
            <p:cNvPr id="6146" name="Picture 2" descr="http://www.baler.net/images/dmoz_logo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78" y="5486400"/>
              <a:ext cx="2244335" cy="685800"/>
            </a:xfrm>
            <a:prstGeom prst="rect">
              <a:avLst/>
            </a:prstGeom>
            <a:noFill/>
            <a:ln w="38100" cap="sq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2181145" y="6260068"/>
              <a:ext cx="2090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User interest profile</a:t>
              </a:r>
              <a:endParaRPr lang="en-US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8678" y="3436189"/>
            <a:ext cx="2296383" cy="1769541"/>
            <a:chOff x="608678" y="3436189"/>
            <a:chExt cx="2296383" cy="1769541"/>
          </a:xfrm>
        </p:grpSpPr>
        <p:sp>
          <p:nvSpPr>
            <p:cNvPr id="60" name="TextBox 59"/>
            <p:cNvSpPr txBox="1"/>
            <p:nvPr/>
          </p:nvSpPr>
          <p:spPr>
            <a:xfrm>
              <a:off x="2181145" y="4836398"/>
              <a:ext cx="723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Distill</a:t>
              </a:r>
              <a:endParaRPr lang="en-US" b="1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78" y="3436189"/>
              <a:ext cx="2244336" cy="151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4" name="Rectangle 63"/>
          <p:cNvSpPr/>
          <p:nvPr/>
        </p:nvSpPr>
        <p:spPr>
          <a:xfrm>
            <a:off x="263724" y="3200400"/>
            <a:ext cx="3012876" cy="1442896"/>
          </a:xfrm>
          <a:prstGeom prst="rect">
            <a:avLst/>
          </a:prstGeom>
          <a:solidFill>
            <a:schemeClr val="tx1"/>
          </a:solidFill>
          <a:ln w="38100" cmpd="dbl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Computers: Security: Internet: Privacy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</a:t>
            </a: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: Arts: Movies: Genres: Film </a:t>
            </a: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Noir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Sports: Hockey: Ice </a:t>
            </a: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Hockey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Science: Math: Number Theory </a:t>
            </a:r>
            <a:endParaRPr lang="en-US" sz="1200" dirty="0" smtClean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Top: Recreation: Outdoors: </a:t>
            </a:r>
            <a:r>
              <a:rPr lang="en-US" sz="12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Fishing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931812" y="2082879"/>
            <a:ext cx="2764388" cy="3251121"/>
            <a:chOff x="1417958" y="76200"/>
            <a:chExt cx="2764388" cy="3251121"/>
          </a:xfrm>
        </p:grpSpPr>
        <p:grpSp>
          <p:nvGrpSpPr>
            <p:cNvPr id="65" name="Group 64"/>
            <p:cNvGrpSpPr/>
            <p:nvPr/>
          </p:nvGrpSpPr>
          <p:grpSpPr>
            <a:xfrm>
              <a:off x="1417958" y="507920"/>
              <a:ext cx="2764388" cy="2819401"/>
              <a:chOff x="2438400" y="2590800"/>
              <a:chExt cx="2764388" cy="2819401"/>
            </a:xfrm>
          </p:grpSpPr>
          <p:sp>
            <p:nvSpPr>
              <p:cNvPr id="67" name="Pie 66"/>
              <p:cNvSpPr/>
              <p:nvPr/>
            </p:nvSpPr>
            <p:spPr>
              <a:xfrm rot="16200000">
                <a:off x="2458810" y="2666222"/>
                <a:ext cx="2819400" cy="2668557"/>
              </a:xfrm>
              <a:prstGeom prst="pie">
                <a:avLst>
                  <a:gd name="adj1" fmla="val 21441548"/>
                  <a:gd name="adj2" fmla="val 1743525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438400" y="2590800"/>
                <a:ext cx="2743200" cy="2743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59157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270314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124200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438400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6513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194114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59157" y="4964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879914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743200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90800" y="326278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971800" y="2895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651314" y="32738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386487" y="76200"/>
              <a:ext cx="959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Amazon</a:t>
              </a:r>
              <a:endParaRPr lang="en-US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31812" y="2082879"/>
            <a:ext cx="2764388" cy="3251121"/>
            <a:chOff x="5486400" y="76200"/>
            <a:chExt cx="2764388" cy="3251121"/>
          </a:xfrm>
        </p:grpSpPr>
        <p:grpSp>
          <p:nvGrpSpPr>
            <p:cNvPr id="82" name="Group 81"/>
            <p:cNvGrpSpPr/>
            <p:nvPr/>
          </p:nvGrpSpPr>
          <p:grpSpPr>
            <a:xfrm>
              <a:off x="5486400" y="507920"/>
              <a:ext cx="2764388" cy="2819401"/>
              <a:chOff x="2438400" y="2590800"/>
              <a:chExt cx="2764388" cy="2819401"/>
            </a:xfrm>
          </p:grpSpPr>
          <p:sp>
            <p:nvSpPr>
              <p:cNvPr id="84" name="Pie 83"/>
              <p:cNvSpPr/>
              <p:nvPr/>
            </p:nvSpPr>
            <p:spPr>
              <a:xfrm rot="16200000">
                <a:off x="2458810" y="2666222"/>
                <a:ext cx="2819400" cy="2668557"/>
              </a:xfrm>
              <a:prstGeom prst="pie">
                <a:avLst>
                  <a:gd name="adj1" fmla="val 21441548"/>
                  <a:gd name="adj2" fmla="val 3712074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438400" y="2590800"/>
                <a:ext cx="2743200" cy="2743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59157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270314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124200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438400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6513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194114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659157" y="4964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879914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743200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590800" y="326278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71800" y="2895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651314" y="32738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6438504" y="76200"/>
              <a:ext cx="800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Netflix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931812" y="2082879"/>
            <a:ext cx="2743200" cy="3112533"/>
            <a:chOff x="1465873" y="3434239"/>
            <a:chExt cx="2743200" cy="3112533"/>
          </a:xfrm>
        </p:grpSpPr>
        <p:grpSp>
          <p:nvGrpSpPr>
            <p:cNvPr id="99" name="Group 98"/>
            <p:cNvGrpSpPr/>
            <p:nvPr/>
          </p:nvGrpSpPr>
          <p:grpSpPr>
            <a:xfrm>
              <a:off x="1465873" y="3803571"/>
              <a:ext cx="2743200" cy="2743201"/>
              <a:chOff x="2438400" y="2590800"/>
              <a:chExt cx="2743200" cy="2743201"/>
            </a:xfrm>
          </p:grpSpPr>
          <p:sp>
            <p:nvSpPr>
              <p:cNvPr id="101" name="Pie 100"/>
              <p:cNvSpPr/>
              <p:nvPr/>
            </p:nvSpPr>
            <p:spPr>
              <a:xfrm rot="16200000">
                <a:off x="2470677" y="2623078"/>
                <a:ext cx="2736772" cy="2685073"/>
              </a:xfrm>
              <a:prstGeom prst="pie">
                <a:avLst>
                  <a:gd name="adj1" fmla="val 21441548"/>
                  <a:gd name="adj2" fmla="val 9160539"/>
                </a:avLst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438400" y="2590800"/>
                <a:ext cx="2743200" cy="2743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659157" y="259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270314" y="2831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24200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438400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9</a:t>
                </a:r>
                <a:endParaRPr lang="en-US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6513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194114" y="4736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659157" y="4964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879914" y="3777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743200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8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590800" y="326278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971800" y="2895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651314" y="32738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2355157" y="343423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Google</a:t>
              </a:r>
              <a:endParaRPr lang="en-US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931812" y="2057400"/>
            <a:ext cx="2764388" cy="3117771"/>
            <a:chOff x="5465212" y="3669268"/>
            <a:chExt cx="2764388" cy="3117771"/>
          </a:xfrm>
        </p:grpSpPr>
        <p:grpSp>
          <p:nvGrpSpPr>
            <p:cNvPr id="134" name="Group 133"/>
            <p:cNvGrpSpPr/>
            <p:nvPr/>
          </p:nvGrpSpPr>
          <p:grpSpPr>
            <a:xfrm>
              <a:off x="5465212" y="3669268"/>
              <a:ext cx="2743200" cy="3117771"/>
              <a:chOff x="5465212" y="3669268"/>
              <a:chExt cx="2743200" cy="3117771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5465212" y="4043839"/>
                <a:ext cx="2743200" cy="2743200"/>
                <a:chOff x="2438400" y="2590800"/>
                <a:chExt cx="2743200" cy="2743200"/>
              </a:xfrm>
              <a:solidFill>
                <a:srgbClr val="FFC000"/>
              </a:solidFill>
            </p:grpSpPr>
            <p:sp>
              <p:nvSpPr>
                <p:cNvPr id="138" name="Oval 137"/>
                <p:cNvSpPr/>
                <p:nvPr/>
              </p:nvSpPr>
              <p:spPr>
                <a:xfrm>
                  <a:off x="2438400" y="2590800"/>
                  <a:ext cx="2743200" cy="2743200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3659157" y="2590800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12</a:t>
                  </a:r>
                  <a:endParaRPr lang="en-US" dirty="0"/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4270314" y="2831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3124200" y="4736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7</a:t>
                  </a:r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2438400" y="3777734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9</a:t>
                  </a:r>
                  <a:endParaRPr lang="en-US" dirty="0"/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4651314" y="4355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4194114" y="4736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</a:t>
                  </a:r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2590800" y="3262789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10</a:t>
                  </a:r>
                  <a:endParaRPr lang="en-US" dirty="0"/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3659157" y="49646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4879914" y="3777734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2743200" y="4355068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8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2971800" y="2895600"/>
                  <a:ext cx="4187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11</a:t>
                  </a:r>
                  <a:endParaRPr lang="en-US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651314" y="3273862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6204551" y="3669268"/>
                <a:ext cx="14239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Your browser</a:t>
                </a:r>
                <a:endParaRPr lang="en-US" dirty="0"/>
              </a:p>
            </p:txBody>
          </p:sp>
        </p:grpSp>
        <p:sp>
          <p:nvSpPr>
            <p:cNvPr id="135" name="Oval 134"/>
            <p:cNvSpPr/>
            <p:nvPr/>
          </p:nvSpPr>
          <p:spPr>
            <a:xfrm>
              <a:off x="5486400" y="4038600"/>
              <a:ext cx="2743200" cy="2743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3288626"/>
            <a:ext cx="1702431" cy="1328498"/>
            <a:chOff x="1524000" y="3288626"/>
            <a:chExt cx="1702431" cy="1328498"/>
          </a:xfrm>
        </p:grpSpPr>
        <p:sp>
          <p:nvSpPr>
            <p:cNvPr id="3" name="Rectangle 2"/>
            <p:cNvSpPr/>
            <p:nvPr/>
          </p:nvSpPr>
          <p:spPr>
            <a:xfrm>
              <a:off x="2031369" y="3288626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3505200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676400" y="3810000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624338" y="4127421"/>
              <a:ext cx="1195062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2112070" y="4401145"/>
              <a:ext cx="783530" cy="21597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13866" y="2812019"/>
            <a:ext cx="3789731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#1: Online Shopping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2819400" cy="1046536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6" name="Left-Right Arrow 5"/>
          <p:cNvSpPr/>
          <p:nvPr/>
        </p:nvSpPr>
        <p:spPr>
          <a:xfrm rot="20396595">
            <a:off x="908999" y="2460335"/>
            <a:ext cx="4862571" cy="5299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936474" y="2971800"/>
            <a:ext cx="685800" cy="948206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Interest profile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25" y="2090554"/>
            <a:ext cx="387775" cy="500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90" y="5334680"/>
            <a:ext cx="2814110" cy="706275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10" name="Left-Right Arrow 9"/>
          <p:cNvSpPr/>
          <p:nvPr/>
        </p:nvSpPr>
        <p:spPr>
          <a:xfrm rot="1215077">
            <a:off x="945717" y="4602041"/>
            <a:ext cx="4885907" cy="529980"/>
          </a:xfrm>
          <a:prstGeom prst="left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1105778" y="3733800"/>
            <a:ext cx="685800" cy="948206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Interest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17474" y="1752600"/>
            <a:ext cx="6454926" cy="3515332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bn.com would like to learn your top interests. We will let them know you are interested in:</a:t>
            </a:r>
          </a:p>
          <a:p>
            <a:endParaRPr lang="en-US" sz="2000" dirty="0" smtClean="0"/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dirty="0" smtClean="0"/>
              <a:t>Science</a:t>
            </a:r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dirty="0" smtClean="0"/>
              <a:t>Technology</a:t>
            </a:r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dirty="0" smtClean="0"/>
              <a:t>Outdoors</a:t>
            </a:r>
          </a:p>
          <a:p>
            <a:pPr marL="342900" indent="-342900" algn="ctr">
              <a:buFontTx/>
              <a:buChar char="-"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Rounded Rectangle 2"/>
          <p:cNvSpPr/>
          <p:nvPr/>
        </p:nvSpPr>
        <p:spPr>
          <a:xfrm>
            <a:off x="3115963" y="4572000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755688" y="4587332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0405E-6 L 0.4434 -0.213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-10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3699E-6 L 0.43316 0.208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0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3" grpId="0" animBg="1"/>
      <p:bldP spid="13" grpId="1" animBg="1"/>
      <p:bldP spid="4" grpId="0" animBg="1"/>
      <p:bldP spid="4" grpId="1" animBg="1"/>
      <p:bldP spid="4" grpId="2" animBg="1"/>
      <p:bldP spid="12" grpId="0" animBg="1"/>
      <p:bldP spid="12" grpId="1" animBg="1"/>
      <p:bldP spid="3" grpId="0" animBg="1"/>
      <p:bldP spid="3" grpId="1" animBg="1"/>
      <p:bldP spid="3" grpId="2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RePriv Protocol</a:t>
            </a:r>
            <a:endParaRPr lang="en-US" dirty="0"/>
          </a:p>
        </p:txBody>
      </p:sp>
      <p:pic>
        <p:nvPicPr>
          <p:cNvPr id="6" name="Picture 5" descr="comp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88619"/>
            <a:ext cx="1783879" cy="1248715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36219"/>
            <a:ext cx="1426724" cy="2462321"/>
          </a:xfrm>
          <a:prstGeom prst="rect">
            <a:avLst/>
          </a:prstGeom>
        </p:spPr>
      </p:pic>
      <p:pic>
        <p:nvPicPr>
          <p:cNvPr id="8" name="Picture 7" descr="us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931619"/>
            <a:ext cx="707639" cy="108725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05000" y="1664525"/>
            <a:ext cx="5257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/>
          <p:cNvSpPr txBox="1"/>
          <p:nvPr/>
        </p:nvSpPr>
        <p:spPr>
          <a:xfrm rot="247912">
            <a:off x="3031195" y="1862332"/>
            <a:ext cx="28509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GET /index.html HTTP 1.1</a:t>
            </a:r>
          </a:p>
          <a:p>
            <a:r>
              <a:rPr lang="en-US" sz="2000" dirty="0" smtClean="0"/>
              <a:t>Host: www.example.com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Accept: </a:t>
            </a:r>
            <a:r>
              <a:rPr lang="en-US" sz="2000" b="1" dirty="0" err="1" smtClean="0">
                <a:solidFill>
                  <a:srgbClr val="FFFF00"/>
                </a:solidFill>
              </a:rPr>
              <a:t>repriv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…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280980">
            <a:off x="2954362" y="2957289"/>
            <a:ext cx="34239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HTTP/1.1 </a:t>
            </a:r>
            <a:r>
              <a:rPr lang="en-US" sz="2000" b="1" dirty="0">
                <a:solidFill>
                  <a:srgbClr val="FFFF00"/>
                </a:solidFill>
              </a:rPr>
              <a:t>300 Multiple Choices</a:t>
            </a:r>
          </a:p>
          <a:p>
            <a:r>
              <a:rPr lang="en-US" sz="2000" dirty="0" smtClean="0"/>
              <a:t>index.html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index.html?top-n&amp;level</a:t>
            </a:r>
            <a:r>
              <a:rPr lang="en-US" sz="2000" b="1" dirty="0">
                <a:solidFill>
                  <a:srgbClr val="FFFF00"/>
                </a:solidFill>
              </a:rPr>
              <a:t>=m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63721" y="2645490"/>
            <a:ext cx="5245158" cy="5271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4103366"/>
            <a:ext cx="52578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6"/>
          <p:cNvSpPr txBox="1"/>
          <p:nvPr/>
        </p:nvSpPr>
        <p:spPr>
          <a:xfrm rot="247912">
            <a:off x="3117135" y="4285785"/>
            <a:ext cx="2983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POST /index.html HTTP 1.1</a:t>
            </a:r>
          </a:p>
          <a:p>
            <a:r>
              <a:rPr lang="en-US" sz="2000" dirty="0" smtClean="0"/>
              <a:t>Host: www.example.com</a:t>
            </a:r>
          </a:p>
          <a:p>
            <a:r>
              <a:rPr lang="en-US" sz="2000" dirty="0" smtClean="0"/>
              <a:t>Content-Length: </a:t>
            </a:r>
            <a:r>
              <a:rPr lang="en-US" sz="2000" i="1" dirty="0" smtClean="0"/>
              <a:t>x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category1=c1&amp;…</a:t>
            </a:r>
          </a:p>
        </p:txBody>
      </p:sp>
      <p:sp>
        <p:nvSpPr>
          <p:cNvPr id="15" name="TextBox 17"/>
          <p:cNvSpPr txBox="1"/>
          <p:nvPr/>
        </p:nvSpPr>
        <p:spPr>
          <a:xfrm rot="21280980">
            <a:off x="3189000" y="5701239"/>
            <a:ext cx="2963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HTTP/1.1 200 OK</a:t>
            </a:r>
          </a:p>
          <a:p>
            <a:endParaRPr lang="en-US" sz="2000" dirty="0" smtClean="0"/>
          </a:p>
          <a:p>
            <a:r>
              <a:rPr lang="en-US" sz="2000" i="1" dirty="0" smtClean="0"/>
              <a:t>Personalized page content</a:t>
            </a:r>
            <a:endParaRPr lang="en-US" sz="2000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68005" y="5416402"/>
            <a:ext cx="5245158" cy="5271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7"/>
          <a:stretch/>
        </p:blipFill>
        <p:spPr bwMode="auto">
          <a:xfrm flipH="1">
            <a:off x="-1" y="1300704"/>
            <a:ext cx="2438400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Scenario #2: Personalized Search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16" y="1632467"/>
            <a:ext cx="2603284" cy="958333"/>
          </a:xfrm>
          <a:prstGeom prst="rect">
            <a:avLst/>
          </a:prstGeom>
          <a:ln w="76200"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3048000"/>
            <a:ext cx="412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“weather”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weather.com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595797"/>
            <a:ext cx="331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“sports”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espn.com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143594"/>
            <a:ext cx="350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“movies”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imdb.com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691390"/>
            <a:ext cx="427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“recipes”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epicurious.com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16977" y="1752600"/>
            <a:ext cx="4802823" cy="4572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1240827" y="2382457"/>
            <a:ext cx="4802823" cy="4572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Personalized Results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51126" y="1725926"/>
            <a:ext cx="5321274" cy="453896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Would you like to </a:t>
            </a:r>
            <a:r>
              <a:rPr lang="en-US" sz="2400" b="1" dirty="0" smtClean="0"/>
              <a:t>install</a:t>
            </a:r>
            <a:r>
              <a:rPr lang="en-US" sz="2400" dirty="0" smtClean="0"/>
              <a:t> an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 called “</a:t>
            </a:r>
            <a:r>
              <a:rPr lang="en-US" sz="2400" dirty="0" smtClean="0">
                <a:solidFill>
                  <a:srgbClr val="FFFF00"/>
                </a:solidFill>
              </a:rPr>
              <a:t>Bing </a:t>
            </a:r>
            <a:r>
              <a:rPr lang="en-US" sz="2400" dirty="0" err="1" smtClean="0">
                <a:solidFill>
                  <a:srgbClr val="FFFF00"/>
                </a:solidFill>
              </a:rPr>
              <a:t>Personalizer</a:t>
            </a:r>
            <a:r>
              <a:rPr lang="en-US" sz="2400" dirty="0" smtClean="0"/>
              <a:t>” that will: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Watch mouse clicks on bing.com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Modify appearance of bing.com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Store personal data in browser</a:t>
            </a:r>
          </a:p>
          <a:p>
            <a:endParaRPr lang="en-US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3550423" y="5503541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190148" y="5518873"/>
            <a:ext cx="1447800" cy="36409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5BEF9-B23B-4591-B188-ABC92FE2A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20" grpId="0" animBg="1"/>
      <p:bldP spid="20" grpId="1" animBg="1"/>
      <p:bldP spid="27" grpId="0" animBg="1"/>
      <p:bldP spid="27" grpId="1" animBg="1"/>
      <p:bldP spid="27" grpId="2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/>
              <a:t>Contributions of RePriv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E9EC1-EF9A-411D-A228-1AB31F36A5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581399" y="1634475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An in-browser framework for collecting &amp; managing personal data to facilitate personalization.</a:t>
            </a:r>
            <a:endParaRPr lang="en-US" sz="1600" kern="1200" dirty="0"/>
          </a:p>
        </p:txBody>
      </p:sp>
      <p:sp>
        <p:nvSpPr>
          <p:cNvPr id="7" name="Freeform 6"/>
          <p:cNvSpPr/>
          <p:nvPr/>
        </p:nvSpPr>
        <p:spPr>
          <a:xfrm>
            <a:off x="838200" y="1526250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/>
              <a:t>RePriv</a:t>
            </a:r>
            <a:endParaRPr lang="en-US" sz="3000" b="1" kern="1200" dirty="0"/>
          </a:p>
        </p:txBody>
      </p:sp>
      <p:sp>
        <p:nvSpPr>
          <p:cNvPr id="8" name="Freeform 7"/>
          <p:cNvSpPr/>
          <p:nvPr/>
        </p:nvSpPr>
        <p:spPr>
          <a:xfrm>
            <a:off x="3581399" y="2770828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Efficient in-browser behavior mining &amp; controlled dissemination of personal data.</a:t>
            </a:r>
            <a:endParaRPr lang="en-US" sz="1600" dirty="0"/>
          </a:p>
        </p:txBody>
      </p:sp>
      <p:sp>
        <p:nvSpPr>
          <p:cNvPr id="9" name="Freeform 8"/>
          <p:cNvSpPr/>
          <p:nvPr/>
        </p:nvSpPr>
        <p:spPr>
          <a:xfrm>
            <a:off x="838200" y="2662603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91" tIns="102361" rIns="151891" bIns="102361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/>
              <a:t>Core Behavior Mining</a:t>
            </a:r>
            <a:endParaRPr lang="en-US" sz="26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3581399" y="3907180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/>
              <a:t>A framework for integrating verified third-party code into the behavior mining &amp; dissemination of RePriv.</a:t>
            </a:r>
          </a:p>
        </p:txBody>
      </p:sp>
      <p:sp>
        <p:nvSpPr>
          <p:cNvPr id="11" name="Freeform 10"/>
          <p:cNvSpPr/>
          <p:nvPr/>
        </p:nvSpPr>
        <p:spPr>
          <a:xfrm>
            <a:off x="838200" y="3798956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891" tIns="102361" rIns="151891" bIns="102361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/>
              <a:t>RePriv miners</a:t>
            </a:r>
            <a:endParaRPr lang="en-US" sz="2600" b="1" kern="1200" dirty="0"/>
          </a:p>
        </p:txBody>
      </p:sp>
      <p:sp>
        <p:nvSpPr>
          <p:cNvPr id="12" name="Freeform 11"/>
          <p:cNvSpPr/>
          <p:nvPr/>
        </p:nvSpPr>
        <p:spPr>
          <a:xfrm>
            <a:off x="3581399" y="5043533"/>
            <a:ext cx="4876800" cy="865792"/>
          </a:xfrm>
          <a:custGeom>
            <a:avLst/>
            <a:gdLst>
              <a:gd name="connsiteX0" fmla="*/ 144302 w 865792"/>
              <a:gd name="connsiteY0" fmla="*/ 0 h 4876800"/>
              <a:gd name="connsiteX1" fmla="*/ 721490 w 865792"/>
              <a:gd name="connsiteY1" fmla="*/ 0 h 4876800"/>
              <a:gd name="connsiteX2" fmla="*/ 865792 w 865792"/>
              <a:gd name="connsiteY2" fmla="*/ 144302 h 4876800"/>
              <a:gd name="connsiteX3" fmla="*/ 865792 w 865792"/>
              <a:gd name="connsiteY3" fmla="*/ 4876800 h 4876800"/>
              <a:gd name="connsiteX4" fmla="*/ 865792 w 865792"/>
              <a:gd name="connsiteY4" fmla="*/ 4876800 h 4876800"/>
              <a:gd name="connsiteX5" fmla="*/ 0 w 865792"/>
              <a:gd name="connsiteY5" fmla="*/ 4876800 h 4876800"/>
              <a:gd name="connsiteX6" fmla="*/ 0 w 865792"/>
              <a:gd name="connsiteY6" fmla="*/ 4876800 h 4876800"/>
              <a:gd name="connsiteX7" fmla="*/ 0 w 865792"/>
              <a:gd name="connsiteY7" fmla="*/ 144302 h 4876800"/>
              <a:gd name="connsiteX8" fmla="*/ 144302 w 865792"/>
              <a:gd name="connsiteY8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792" h="4876800">
                <a:moveTo>
                  <a:pt x="865792" y="812821"/>
                </a:moveTo>
                <a:lnTo>
                  <a:pt x="865792" y="4063979"/>
                </a:lnTo>
                <a:cubicBezTo>
                  <a:pt x="865792" y="4512887"/>
                  <a:pt x="854322" y="4876797"/>
                  <a:pt x="840174" y="4876797"/>
                </a:cubicBezTo>
                <a:lnTo>
                  <a:pt x="0" y="4876797"/>
                </a:lnTo>
                <a:lnTo>
                  <a:pt x="0" y="4876797"/>
                </a:lnTo>
                <a:lnTo>
                  <a:pt x="0" y="3"/>
                </a:lnTo>
                <a:lnTo>
                  <a:pt x="0" y="3"/>
                </a:lnTo>
                <a:lnTo>
                  <a:pt x="840174" y="3"/>
                </a:lnTo>
                <a:cubicBezTo>
                  <a:pt x="854322" y="3"/>
                  <a:pt x="865792" y="363913"/>
                  <a:pt x="865792" y="812821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089" rIns="289914" bIns="166089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Evaluation of above mechanisms on real browsing histories &amp; two in-depth case studies.</a:t>
            </a:r>
            <a:endParaRPr lang="en-US" sz="1600" dirty="0"/>
          </a:p>
        </p:txBody>
      </p:sp>
      <p:sp>
        <p:nvSpPr>
          <p:cNvPr id="13" name="Freeform 12"/>
          <p:cNvSpPr/>
          <p:nvPr/>
        </p:nvSpPr>
        <p:spPr>
          <a:xfrm>
            <a:off x="838200" y="4935308"/>
            <a:ext cx="2743200" cy="1082240"/>
          </a:xfrm>
          <a:custGeom>
            <a:avLst/>
            <a:gdLst>
              <a:gd name="connsiteX0" fmla="*/ 0 w 2743200"/>
              <a:gd name="connsiteY0" fmla="*/ 180377 h 1082240"/>
              <a:gd name="connsiteX1" fmla="*/ 180377 w 2743200"/>
              <a:gd name="connsiteY1" fmla="*/ 0 h 1082240"/>
              <a:gd name="connsiteX2" fmla="*/ 2562823 w 2743200"/>
              <a:gd name="connsiteY2" fmla="*/ 0 h 1082240"/>
              <a:gd name="connsiteX3" fmla="*/ 2743200 w 2743200"/>
              <a:gd name="connsiteY3" fmla="*/ 180377 h 1082240"/>
              <a:gd name="connsiteX4" fmla="*/ 2743200 w 2743200"/>
              <a:gd name="connsiteY4" fmla="*/ 901863 h 1082240"/>
              <a:gd name="connsiteX5" fmla="*/ 2562823 w 2743200"/>
              <a:gd name="connsiteY5" fmla="*/ 1082240 h 1082240"/>
              <a:gd name="connsiteX6" fmla="*/ 180377 w 2743200"/>
              <a:gd name="connsiteY6" fmla="*/ 1082240 h 1082240"/>
              <a:gd name="connsiteX7" fmla="*/ 0 w 2743200"/>
              <a:gd name="connsiteY7" fmla="*/ 901863 h 1082240"/>
              <a:gd name="connsiteX8" fmla="*/ 0 w 2743200"/>
              <a:gd name="connsiteY8" fmla="*/ 180377 h 10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082240">
                <a:moveTo>
                  <a:pt x="0" y="180377"/>
                </a:moveTo>
                <a:cubicBezTo>
                  <a:pt x="0" y="80758"/>
                  <a:pt x="80758" y="0"/>
                  <a:pt x="180377" y="0"/>
                </a:cubicBezTo>
                <a:lnTo>
                  <a:pt x="2562823" y="0"/>
                </a:lnTo>
                <a:cubicBezTo>
                  <a:pt x="2662442" y="0"/>
                  <a:pt x="2743200" y="80758"/>
                  <a:pt x="2743200" y="180377"/>
                </a:cubicBezTo>
                <a:lnTo>
                  <a:pt x="2743200" y="901863"/>
                </a:lnTo>
                <a:cubicBezTo>
                  <a:pt x="2743200" y="1001482"/>
                  <a:pt x="2662442" y="1082240"/>
                  <a:pt x="2562823" y="1082240"/>
                </a:cubicBezTo>
                <a:lnTo>
                  <a:pt x="180377" y="1082240"/>
                </a:lnTo>
                <a:cubicBezTo>
                  <a:pt x="80758" y="1082240"/>
                  <a:pt x="0" y="1001482"/>
                  <a:pt x="0" y="901863"/>
                </a:cubicBezTo>
                <a:lnTo>
                  <a:pt x="0" y="180377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131" tIns="109981" rIns="167131" bIns="109981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/>
              <a:t>Real-world Evaluation</a:t>
            </a:r>
            <a:endParaRPr lang="en-US" sz="3000" b="1" kern="1200" dirty="0"/>
          </a:p>
        </p:txBody>
      </p:sp>
    </p:spTree>
    <p:extLst>
      <p:ext uri="{BB962C8B-B14F-4D97-AF65-F5344CB8AC3E}">
        <p14:creationId xmlns:p14="http://schemas.microsoft.com/office/powerpoint/2010/main" val="4209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27926</TotalTime>
  <Words>2910</Words>
  <Application>Microsoft Office PowerPoint</Application>
  <PresentationFormat>On-screen Show (4:3)</PresentationFormat>
  <Paragraphs>695</Paragraphs>
  <Slides>46</Slides>
  <Notes>14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1_Office Theme</vt:lpstr>
      <vt:lpstr>2_Office Theme</vt:lpstr>
      <vt:lpstr>Privacy and Security for Brower Extensions:  A Language-Based Approach</vt:lpstr>
      <vt:lpstr>PowerPoint Presentation</vt:lpstr>
      <vt:lpstr>PowerPoint Presentation</vt:lpstr>
      <vt:lpstr>PowerPoint Presentation</vt:lpstr>
      <vt:lpstr>Approach, Opportunity &amp; Privacy</vt:lpstr>
      <vt:lpstr>Scenario #1: Online Shopping</vt:lpstr>
      <vt:lpstr>RePriv Protocol</vt:lpstr>
      <vt:lpstr>Scenario #2: Personalized Search</vt:lpstr>
      <vt:lpstr>Contributions of RePriv</vt:lpstr>
      <vt:lpstr>RePriv Architecture</vt:lpstr>
      <vt:lpstr>Core Mining</vt:lpstr>
      <vt:lpstr>Global Mining Convergence</vt:lpstr>
      <vt:lpstr>RePriv vs. the White Pages</vt:lpstr>
      <vt:lpstr>PowerPoint Presentation</vt:lpstr>
      <vt:lpstr>Miner Verification Strategy</vt:lpstr>
      <vt:lpstr>PowerPoint Presentation</vt:lpstr>
      <vt:lpstr>Netflix Example</vt:lpstr>
      <vt:lpstr>Experimental Evaluation</vt:lpstr>
      <vt:lpstr>Privacy-Aware News Personalization</vt:lpstr>
      <vt:lpstr>Privacy Policy</vt:lpstr>
      <vt:lpstr>Evaluation Process</vt:lpstr>
      <vt:lpstr>News Personalization: Effectiveness</vt:lpstr>
      <vt:lpstr>PowerPoint Presentation</vt:lpstr>
      <vt:lpstr>PowerPoint Presentation</vt:lpstr>
      <vt:lpstr>PowerPoint Presentation</vt:lpstr>
      <vt:lpstr>Contributions</vt:lpstr>
      <vt:lpstr>Our Goals</vt:lpstr>
      <vt:lpstr>Contrast</vt:lpstr>
      <vt:lpstr>Example: FaceBook Extension</vt:lpstr>
      <vt:lpstr>PowerPoint Presentation</vt:lpstr>
      <vt:lpstr>PowerPoint Presentation</vt:lpstr>
      <vt:lpstr>PowerPoint Presentation</vt:lpstr>
      <vt:lpstr>How Do We Pattern-match?</vt:lpstr>
      <vt:lpstr>What is the Right Policy?</vt:lpstr>
      <vt:lpstr>PowerPoint Presentation</vt:lpstr>
      <vt:lpstr>Policies in Fine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(L;P)-safety: Semantics of policies</vt:lpstr>
      <vt:lpstr>Safety by typing</vt:lpstr>
      <vt:lpstr>Visualizing Policies</vt:lpstr>
      <vt:lpstr>Experimental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Security for Brower Extensions: a Language-Based Approach</dc:title>
  <dc:creator>livshits@microsoft.com</dc:creator>
  <cp:lastModifiedBy>Ben Livshits</cp:lastModifiedBy>
  <cp:revision>728</cp:revision>
  <dcterms:created xsi:type="dcterms:W3CDTF">2010-08-07T21:02:21Z</dcterms:created>
  <dcterms:modified xsi:type="dcterms:W3CDTF">2010-12-24T21:50:55Z</dcterms:modified>
</cp:coreProperties>
</file>